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4"/>
  </p:sldMasterIdLst>
  <p:notesMasterIdLst>
    <p:notesMasterId r:id="rId21"/>
  </p:notesMasterIdLst>
  <p:handoutMasterIdLst>
    <p:handoutMasterId r:id="rId22"/>
  </p:handoutMasterIdLst>
  <p:sldIdLst>
    <p:sldId id="256" r:id="rId5"/>
    <p:sldId id="279" r:id="rId6"/>
    <p:sldId id="263" r:id="rId7"/>
    <p:sldId id="280" r:id="rId8"/>
    <p:sldId id="282" r:id="rId9"/>
    <p:sldId id="281" r:id="rId10"/>
    <p:sldId id="286" r:id="rId11"/>
    <p:sldId id="289" r:id="rId12"/>
    <p:sldId id="261" r:id="rId13"/>
    <p:sldId id="296" r:id="rId14"/>
    <p:sldId id="295" r:id="rId15"/>
    <p:sldId id="266" r:id="rId16"/>
    <p:sldId id="270" r:id="rId17"/>
    <p:sldId id="287" r:id="rId18"/>
    <p:sldId id="290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8" userDrawn="1">
          <p15:clr>
            <a:srgbClr val="A4A3A4"/>
          </p15:clr>
        </p15:guide>
        <p15:guide id="2" pos="7080" userDrawn="1">
          <p15:clr>
            <a:srgbClr val="A4A3A4"/>
          </p15:clr>
        </p15:guide>
        <p15:guide id="3" pos="51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D373"/>
    <a:srgbClr val="FF7C80"/>
    <a:srgbClr val="9BFFC8"/>
    <a:srgbClr val="09FF78"/>
    <a:srgbClr val="FF99C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510" autoAdjust="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>
        <p:guide orient="horz" pos="1848"/>
        <p:guide pos="7080"/>
        <p:guide pos="5112"/>
      </p:guideLst>
    </p:cSldViewPr>
  </p:slideViewPr>
  <p:outlineViewPr>
    <p:cViewPr>
      <p:scale>
        <a:sx n="33" d="100"/>
        <a:sy n="33" d="100"/>
      </p:scale>
      <p:origin x="0" y="-4819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845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a-Gaye Mckenzie" userId="3359b4612825754c" providerId="LiveId" clId="{65ED45A8-729E-410E-9934-B85273455B27}"/>
    <pc:docChg chg="custSel delSld modSld">
      <pc:chgData name="Peta-Gaye Mckenzie" userId="3359b4612825754c" providerId="LiveId" clId="{65ED45A8-729E-410E-9934-B85273455B27}" dt="2024-07-09T23:55:07.941" v="44" actId="208"/>
      <pc:docMkLst>
        <pc:docMk/>
      </pc:docMkLst>
      <pc:sldChg chg="addSp delSp modSp mod">
        <pc:chgData name="Peta-Gaye Mckenzie" userId="3359b4612825754c" providerId="LiveId" clId="{65ED45A8-729E-410E-9934-B85273455B27}" dt="2024-07-09T23:54:48.329" v="41" actId="14100"/>
        <pc:sldMkLst>
          <pc:docMk/>
          <pc:sldMk cId="3477453048" sldId="263"/>
        </pc:sldMkLst>
        <pc:picChg chg="del">
          <ac:chgData name="Peta-Gaye Mckenzie" userId="3359b4612825754c" providerId="LiveId" clId="{65ED45A8-729E-410E-9934-B85273455B27}" dt="2024-07-09T23:54:33.046" v="36" actId="478"/>
          <ac:picMkLst>
            <pc:docMk/>
            <pc:sldMk cId="3477453048" sldId="263"/>
            <ac:picMk id="4" creationId="{BC12FD2B-E94D-694C-6849-8EBA836E97DC}"/>
          </ac:picMkLst>
        </pc:picChg>
        <pc:picChg chg="add mod">
          <ac:chgData name="Peta-Gaye Mckenzie" userId="3359b4612825754c" providerId="LiveId" clId="{65ED45A8-729E-410E-9934-B85273455B27}" dt="2024-07-09T23:54:48.329" v="41" actId="14100"/>
          <ac:picMkLst>
            <pc:docMk/>
            <pc:sldMk cId="3477453048" sldId="263"/>
            <ac:picMk id="13" creationId="{9757E344-CB4A-25C4-C69F-2E5DE3083579}"/>
          </ac:picMkLst>
        </pc:picChg>
      </pc:sldChg>
      <pc:sldChg chg="addSp modSp mod">
        <pc:chgData name="Peta-Gaye Mckenzie" userId="3359b4612825754c" providerId="LiveId" clId="{65ED45A8-729E-410E-9934-B85273455B27}" dt="2024-07-09T23:55:07.941" v="44" actId="208"/>
        <pc:sldMkLst>
          <pc:docMk/>
          <pc:sldMk cId="192617391" sldId="280"/>
        </pc:sldMkLst>
        <pc:spChg chg="add mod">
          <ac:chgData name="Peta-Gaye Mckenzie" userId="3359b4612825754c" providerId="LiveId" clId="{65ED45A8-729E-410E-9934-B85273455B27}" dt="2024-07-09T23:55:07.941" v="44" actId="208"/>
          <ac:spMkLst>
            <pc:docMk/>
            <pc:sldMk cId="192617391" sldId="280"/>
            <ac:spMk id="4" creationId="{C5B7067C-F827-65F7-3828-59365EE2DBFE}"/>
          </ac:spMkLst>
        </pc:spChg>
      </pc:sldChg>
      <pc:sldChg chg="modSp mod">
        <pc:chgData name="Peta-Gaye Mckenzie" userId="3359b4612825754c" providerId="LiveId" clId="{65ED45A8-729E-410E-9934-B85273455B27}" dt="2024-07-09T23:46:05.263" v="35" actId="20577"/>
        <pc:sldMkLst>
          <pc:docMk/>
          <pc:sldMk cId="3602956554" sldId="287"/>
        </pc:sldMkLst>
        <pc:spChg chg="mod">
          <ac:chgData name="Peta-Gaye Mckenzie" userId="3359b4612825754c" providerId="LiveId" clId="{65ED45A8-729E-410E-9934-B85273455B27}" dt="2024-07-09T23:46:05.263" v="35" actId="20577"/>
          <ac:spMkLst>
            <pc:docMk/>
            <pc:sldMk cId="3602956554" sldId="287"/>
            <ac:spMk id="4" creationId="{9B9ED227-95A7-4B08-91FE-5E0EF0D41D20}"/>
          </ac:spMkLst>
        </pc:spChg>
      </pc:sldChg>
      <pc:sldChg chg="del">
        <pc:chgData name="Peta-Gaye Mckenzie" userId="3359b4612825754c" providerId="LiveId" clId="{65ED45A8-729E-410E-9934-B85273455B27}" dt="2024-07-09T22:15:56.110" v="0" actId="2696"/>
        <pc:sldMkLst>
          <pc:docMk/>
          <pc:sldMk cId="1189410724" sldId="293"/>
        </pc:sldMkLst>
      </pc:sldChg>
      <pc:sldChg chg="del">
        <pc:chgData name="Peta-Gaye Mckenzie" userId="3359b4612825754c" providerId="LiveId" clId="{65ED45A8-729E-410E-9934-B85273455B27}" dt="2024-07-09T22:15:56.110" v="0" actId="2696"/>
        <pc:sldMkLst>
          <pc:docMk/>
          <pc:sldMk cId="2560388977" sldId="29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0AE3C0-C0E9-40F8-963A-C710B0868C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B19749-4C26-46F6-A13E-4F2E91EC14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B2F5F-49ED-40E3-A1A5-941FF8279870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826E5B-3572-4EEA-91A0-FE0838ED61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D8116-DB0F-4C4A-85AD-5331C0D78B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B74FA-BCF5-412C-B474-5CA730E53D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6456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C1060-699B-414A-8D16-7630F8BDD05E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DF348-2A86-4531-BD4E-BD8C0BBDAD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876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1527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Key Findings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Mean revenue is higher during tough economic times but mean ROI is lower relative to period of upturn (attributed to cost of production? Inflation?)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Some genres are better bets in lean times; Action, Comedy, Horror, Musicals have a much better ROI during economic downturns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718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Failures (ADA, KNN) for some of the initial models used led us to explore other models (Random Forest, Logistic Regression)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Decision Tree: There is a question there still; .99 accuracy warrants further investigation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059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Breakfast at Tiffany (Peta) </a:t>
            </a:r>
          </a:p>
          <a:p>
            <a:r>
              <a:rPr lang="en-US" dirty="0"/>
              <a:t>The Matrix (Kalvin)</a:t>
            </a:r>
          </a:p>
          <a:p>
            <a:r>
              <a:rPr lang="en-US" dirty="0"/>
              <a:t>Wizard of Oz (Odele)</a:t>
            </a:r>
          </a:p>
          <a:p>
            <a:r>
              <a:rPr lang="en-US" dirty="0"/>
              <a:t>Beetlejuice (Vadim)</a:t>
            </a:r>
          </a:p>
          <a:p>
            <a:r>
              <a:rPr lang="en-US" dirty="0"/>
              <a:t>----------   (Eric/TBD)</a:t>
            </a:r>
          </a:p>
          <a:p>
            <a:r>
              <a:rPr lang="en-US" dirty="0"/>
              <a:t>Cruella (Funda/TBD)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147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b="1" dirty="0"/>
              <a:t>Note: We took a </a:t>
            </a:r>
            <a:r>
              <a:rPr lang="en-US" dirty="0">
                <a:highlight>
                  <a:srgbClr val="FFFF00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balanced approach in exploring multiple types of models which means that we will run into issues like data leakage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b="1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b="1" dirty="0"/>
              <a:t>Exploratory Data Analysis (EDA)</a:t>
            </a:r>
            <a:r>
              <a:rPr lang="en-US" dirty="0"/>
              <a:t>: Visualize and understand data distributions and relationships between key variables.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i="1" dirty="0">
                <a:solidFill>
                  <a:schemeClr val="tx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</a:rPr>
              <a:t>Understanding the data without a SME (economist)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i="1" dirty="0">
                <a:solidFill>
                  <a:schemeClr val="tx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</a:rPr>
              <a:t>Selecting which economic datasets to use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i="1" dirty="0">
                <a:solidFill>
                  <a:schemeClr val="tx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</a:rPr>
              <a:t>How to get the monthly reporting to connect to individually released movies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i="1" dirty="0">
                <a:solidFill>
                  <a:schemeClr val="tx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</a:rPr>
              <a:t>How genres are classified  - initial challenges with what to do with the null records </a:t>
            </a:r>
            <a:endParaRPr lang="en-US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b="1" dirty="0"/>
              <a:t>Encoding</a:t>
            </a:r>
            <a:r>
              <a:rPr lang="en-US" dirty="0"/>
              <a:t>: Convert categorical variables into numerical formats for the model to process.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050" i="1" dirty="0">
                <a:solidFill>
                  <a:schemeClr val="tx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</a:rPr>
              <a:t>Had to switch encoder from One hot to label encoder. Saw poor performance using One Hot and then switched to course correct. </a:t>
            </a:r>
            <a:r>
              <a:rPr lang="en-US" sz="1050" i="1" dirty="0"/>
              <a:t>Switching to label encoding simplified the model and reduced computational complexity, especially with high-cardinality categorical features.</a:t>
            </a:r>
            <a:endParaRPr lang="en-US" sz="1050" i="1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050" b="1" i="1" dirty="0"/>
              <a:t>High Cardinality</a:t>
            </a:r>
            <a:r>
              <a:rPr lang="en-US" sz="1050" i="1" dirty="0"/>
              <a:t>: One-hot encoding can create too many columns if there are many unique categories. Label encoding reduces the dimensionality by converting categories into numerical labels.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050" b="1" i="1" dirty="0"/>
              <a:t>Ordinal Nature: If</a:t>
            </a:r>
            <a:r>
              <a:rPr lang="en-US" sz="1050" i="1" dirty="0"/>
              <a:t> the categories have a natural order (e.g., low, medium, high), label encoding preserves this order, while one-hot encoding does not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735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Future considerations: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dirty="0"/>
              <a:t>Gather more diverse economic data and engage an economist to interpreted that data.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dirty="0"/>
              <a:t>Do some genres do better during tough economic times? Leverage group by on genre with mean on ROI, Group by genre and economic, sum on ROI 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2556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2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82D49"/>
                </a:solidFill>
                <a:latin typeface="Roboto"/>
                <a:ea typeface="Roboto"/>
                <a:cs typeface="Roboto"/>
              </a:rPr>
              <a:t>Dividing the work based on interest, skillset, and interest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73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130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adding feature selection in future considerations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348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b="1" dirty="0"/>
              <a:t>Data Collection and Cleaning</a:t>
            </a:r>
            <a:r>
              <a:rPr lang="en-US" dirty="0"/>
              <a:t>: Gather data from multiple sources, clean it to remove inaccuracies and handle missing values.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b="1" dirty="0"/>
              <a:t>Exploratory Data Analysis (EDA)</a:t>
            </a:r>
            <a:r>
              <a:rPr lang="en-US" dirty="0"/>
              <a:t>: Visualize and understand data distributions and relationships between key variables.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i="1" dirty="0">
                <a:solidFill>
                  <a:schemeClr val="tx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</a:rPr>
              <a:t>Understanding the data without a SME (economist)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i="1" dirty="0">
                <a:solidFill>
                  <a:schemeClr val="tx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</a:rPr>
              <a:t>Selecting which economic datasets to use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i="1" dirty="0">
                <a:solidFill>
                  <a:schemeClr val="tx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</a:rPr>
              <a:t>How to get the monthly reporting to connect to individually released movies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i="1" dirty="0">
                <a:solidFill>
                  <a:schemeClr val="tx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</a:rPr>
              <a:t>How genres are classified  - initial challenges with what to do with the null records </a:t>
            </a:r>
            <a:endParaRPr lang="en-US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b="1" dirty="0"/>
              <a:t>Merging Datasets</a:t>
            </a:r>
            <a:r>
              <a:rPr lang="en-US" dirty="0"/>
              <a:t>: Combine different datasets to create a comprehensive dataset with all necessary features.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b="1" dirty="0"/>
              <a:t>Train-Test Split</a:t>
            </a:r>
            <a:r>
              <a:rPr lang="en-US" dirty="0"/>
              <a:t>: Divide the data into training and testing sets to evaluate model performance.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b="1" dirty="0"/>
              <a:t>Scaling</a:t>
            </a:r>
            <a:r>
              <a:rPr lang="en-US" dirty="0"/>
              <a:t>: Normalize numerical features to ensure consistent ranges.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b="1" dirty="0"/>
              <a:t>Encoding</a:t>
            </a:r>
            <a:r>
              <a:rPr lang="en-US" dirty="0"/>
              <a:t>: Convert categorical variables into numerical formats for the model to process.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050" i="1" dirty="0">
                <a:solidFill>
                  <a:schemeClr val="tx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</a:rPr>
              <a:t>Had to switch encoder from One hot to label encoder. Saw poor performance using One Hot and then switched to course correct. </a:t>
            </a:r>
            <a:r>
              <a:rPr lang="en-US" sz="1050" i="1" dirty="0"/>
              <a:t>Switching to label encoding simplified the model and reduced computational complexity, especially with high-cardinality categorical features.</a:t>
            </a:r>
            <a:endParaRPr lang="en-US" sz="1050" i="1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050" b="1" i="1" dirty="0"/>
              <a:t>High Cardinality</a:t>
            </a:r>
            <a:r>
              <a:rPr lang="en-US" sz="1050" i="1" dirty="0"/>
              <a:t>: One-hot encoding can create too many columns if there are many unique categories. Label encoding reduces the dimensionality by converting categories into numerical labels.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050" b="1" i="1" dirty="0"/>
              <a:t>Ordinal Nature: If</a:t>
            </a:r>
            <a:r>
              <a:rPr lang="en-US" sz="1050" i="1" dirty="0"/>
              <a:t> the categories have a natural order (e.g., low, medium, high), label encoding preserves this order, while one-hot encoding does not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b="1" dirty="0"/>
              <a:t>Modeling</a:t>
            </a:r>
            <a:r>
              <a:rPr lang="en-US" dirty="0"/>
              <a:t>: Build and train machine learning models (e.g., linear regression, decision trees, KNN).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b="1" dirty="0"/>
              <a:t>Evaluation and Tuning</a:t>
            </a:r>
            <a:r>
              <a:rPr lang="en-US" dirty="0"/>
              <a:t>: Assess model performance using metrics like precision, recall, MSE, and R². Fine-tune models to improve accuracy.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dirty="0"/>
              <a:t>Level of confidence with the outcome of some of the models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b="1" dirty="0"/>
              <a:t>Insights and Reporting</a:t>
            </a:r>
            <a:r>
              <a:rPr lang="en-US" dirty="0"/>
              <a:t>: Extract and present insights on which factors most influence movie profitability and the model's predictive power.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543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en-US" sz="1400" b="1" dirty="0">
                <a:solidFill>
                  <a:srgbClr val="082D49"/>
                </a:solidFill>
                <a:latin typeface="Roboto"/>
                <a:ea typeface="Roboto"/>
                <a:cs typeface="Roboto"/>
              </a:rPr>
              <a:t>Share more on journey:</a:t>
            </a:r>
          </a:p>
          <a:p>
            <a:pPr marL="342900" indent="-34290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82D49"/>
                </a:solidFill>
                <a:latin typeface="Roboto"/>
                <a:ea typeface="Roboto"/>
                <a:cs typeface="Roboto"/>
              </a:rPr>
              <a:t>Idea to add econ factor --- Identify key metrics in economics as another feature  </a:t>
            </a:r>
          </a:p>
          <a:p>
            <a:pPr marL="342900" indent="-34290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82D49"/>
                </a:solidFill>
                <a:latin typeface="Roboto"/>
                <a:ea typeface="Roboto"/>
                <a:cs typeface="Roboto"/>
              </a:rPr>
              <a:t>Overcoming challenge with git/encoding/EDA</a:t>
            </a:r>
          </a:p>
          <a:p>
            <a:pPr marL="342900" indent="-34290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82D49"/>
                </a:solidFill>
                <a:latin typeface="Roboto"/>
                <a:ea typeface="Roboto"/>
                <a:cs typeface="Roboto"/>
              </a:rPr>
              <a:t>How we wrote our own classification for movie set and economics</a:t>
            </a:r>
          </a:p>
          <a:p>
            <a:pPr marL="800100" lvl="1" indent="-34290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82D49"/>
                </a:solidFill>
                <a:latin typeface="Roboto"/>
                <a:ea typeface="Roboto"/>
                <a:cs typeface="Roboto"/>
              </a:rPr>
              <a:t>Engineering the economic target variable: defining the ranges/classifications, created features to flag, applied indicators, created list of conditions</a:t>
            </a:r>
          </a:p>
          <a:p>
            <a:pPr marL="342900" indent="-34290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82D49"/>
                </a:solidFill>
                <a:latin typeface="Roboto"/>
                <a:ea typeface="Roboto"/>
                <a:cs typeface="Roboto"/>
              </a:rPr>
              <a:t>What we were able to prove ultimately with what level of accuracy– numeric correlation </a:t>
            </a:r>
            <a:r>
              <a:rPr lang="en-US" sz="1200" dirty="0" err="1">
                <a:solidFill>
                  <a:srgbClr val="082D49"/>
                </a:solidFill>
                <a:latin typeface="Roboto"/>
                <a:ea typeface="Roboto"/>
                <a:cs typeface="Roboto"/>
              </a:rPr>
              <a:t>etc</a:t>
            </a:r>
            <a:r>
              <a:rPr lang="en-US" sz="1200" dirty="0">
                <a:solidFill>
                  <a:srgbClr val="082D49"/>
                </a:solidFill>
                <a:latin typeface="Roboto"/>
                <a:ea typeface="Roboto"/>
                <a:cs typeface="Roboto"/>
              </a:rPr>
              <a:t> </a:t>
            </a:r>
          </a:p>
          <a:p>
            <a:endParaRPr lang="en-US" b="1" dirty="0"/>
          </a:p>
          <a:p>
            <a:pPr>
              <a:lnSpc>
                <a:spcPct val="115000"/>
              </a:lnSpc>
            </a:pPr>
            <a:r>
              <a:rPr lang="en-US" sz="1400" b="1" dirty="0">
                <a:solidFill>
                  <a:srgbClr val="082D49"/>
                </a:solidFill>
                <a:latin typeface="Roboto"/>
                <a:ea typeface="Roboto"/>
                <a:cs typeface="Roboto"/>
              </a:rPr>
              <a:t>Models </a:t>
            </a:r>
          </a:p>
          <a:p>
            <a:pPr marL="285750" indent="-285750" fontAlgn="ctr">
              <a:lnSpc>
                <a:spcPct val="115000"/>
              </a:lnSpc>
              <a:spcAft>
                <a:spcPts val="0"/>
              </a:spcAft>
              <a:buClr>
                <a:schemeClr val="accent1"/>
              </a:buClr>
              <a:buFont typeface="Roboto Medium" panose="02000000000000000000" pitchFamily="2" charset="0"/>
              <a:buChar char="ǁ"/>
            </a:pPr>
            <a:r>
              <a:rPr lang="en-US" sz="1200" dirty="0">
                <a:ea typeface="Roboto Medium"/>
                <a:cs typeface="Roboto Medium"/>
              </a:rPr>
              <a:t>Logistic Regression (Peta)</a:t>
            </a:r>
          </a:p>
          <a:p>
            <a:pPr marL="285750" indent="-285750" fontAlgn="ctr">
              <a:lnSpc>
                <a:spcPct val="115000"/>
              </a:lnSpc>
              <a:spcAft>
                <a:spcPts val="0"/>
              </a:spcAft>
              <a:buClr>
                <a:schemeClr val="accent1"/>
              </a:buClr>
              <a:buFont typeface="Roboto Medium" panose="02000000000000000000" pitchFamily="2" charset="0"/>
              <a:buChar char="ǁ"/>
            </a:pPr>
            <a:r>
              <a:rPr lang="en-US" sz="1200" dirty="0">
                <a:ea typeface="Roboto Medium"/>
                <a:cs typeface="Roboto Medium"/>
              </a:rPr>
              <a:t>Random Forrest (Vadim)</a:t>
            </a:r>
          </a:p>
          <a:p>
            <a:pPr marL="285750" indent="-285750" fontAlgn="ctr">
              <a:lnSpc>
                <a:spcPct val="115000"/>
              </a:lnSpc>
              <a:spcAft>
                <a:spcPts val="0"/>
              </a:spcAft>
              <a:buClr>
                <a:schemeClr val="accent1"/>
              </a:buClr>
              <a:buFont typeface="Roboto Medium" panose="02000000000000000000" pitchFamily="2" charset="0"/>
              <a:buChar char="ǁ"/>
            </a:pPr>
            <a:r>
              <a:rPr lang="en-US" sz="1200" dirty="0">
                <a:ea typeface="Roboto Medium"/>
                <a:cs typeface="Roboto Medium"/>
              </a:rPr>
              <a:t>Linear Regression (Funda)</a:t>
            </a:r>
          </a:p>
          <a:p>
            <a:pPr marL="285750" indent="-285750" fontAlgn="ctr">
              <a:lnSpc>
                <a:spcPct val="115000"/>
              </a:lnSpc>
              <a:spcAft>
                <a:spcPts val="0"/>
              </a:spcAft>
              <a:buClr>
                <a:schemeClr val="accent1"/>
              </a:buClr>
              <a:buFont typeface="Roboto Medium" panose="02000000000000000000" pitchFamily="2" charset="0"/>
              <a:buChar char="ǁ"/>
            </a:pPr>
            <a:r>
              <a:rPr lang="en-US" sz="1200" dirty="0">
                <a:ea typeface="Roboto Medium"/>
                <a:cs typeface="Roboto Medium"/>
              </a:rPr>
              <a:t>ADA Booster (Eric)</a:t>
            </a:r>
          </a:p>
          <a:p>
            <a:pPr marL="285750" indent="-285750" fontAlgn="ctr">
              <a:lnSpc>
                <a:spcPct val="115000"/>
              </a:lnSpc>
              <a:spcAft>
                <a:spcPts val="0"/>
              </a:spcAft>
              <a:buClr>
                <a:schemeClr val="accent1"/>
              </a:buClr>
              <a:buFont typeface="Roboto Medium" panose="02000000000000000000" pitchFamily="2" charset="0"/>
              <a:buChar char="ǁ"/>
            </a:pPr>
            <a:r>
              <a:rPr lang="en-US" sz="1200" dirty="0">
                <a:ea typeface="Roboto Medium"/>
                <a:cs typeface="Roboto Medium"/>
              </a:rPr>
              <a:t>Decision Tree: TBD</a:t>
            </a:r>
          </a:p>
          <a:p>
            <a:pPr marL="285750" indent="-285750" fontAlgn="ctr">
              <a:lnSpc>
                <a:spcPct val="115000"/>
              </a:lnSpc>
              <a:spcAft>
                <a:spcPts val="0"/>
              </a:spcAft>
              <a:buClr>
                <a:schemeClr val="accent1"/>
              </a:buClr>
              <a:buFont typeface="Roboto Medium" panose="02000000000000000000" pitchFamily="2" charset="0"/>
              <a:buChar char="ǁ"/>
            </a:pPr>
            <a:r>
              <a:rPr lang="en-US" sz="1200" dirty="0">
                <a:ea typeface="Roboto Medium"/>
                <a:cs typeface="Roboto Medium"/>
              </a:rPr>
              <a:t>KNN: Kalvin</a:t>
            </a:r>
          </a:p>
          <a:p>
            <a:pPr marL="0" indent="0">
              <a:lnSpc>
                <a:spcPct val="115000"/>
              </a:lnSpc>
              <a:buFont typeface="Wingdings" panose="05000000000000000000" pitchFamily="2" charset="2"/>
              <a:buNone/>
            </a:pPr>
            <a:endParaRPr lang="en-US" sz="1200" dirty="0">
              <a:solidFill>
                <a:srgbClr val="082D49"/>
              </a:solidFill>
              <a:latin typeface="Roboto"/>
              <a:ea typeface="Roboto"/>
              <a:cs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82D49"/>
                </a:solidFill>
                <a:latin typeface="Roboto"/>
                <a:ea typeface="Roboto"/>
                <a:cs typeface="Roboto"/>
              </a:rPr>
              <a:t>*** KNN (</a:t>
            </a:r>
            <a:r>
              <a:rPr lang="en-US" sz="1200" i="1" dirty="0">
                <a:solidFill>
                  <a:srgbClr val="082D49"/>
                </a:solidFill>
                <a:latin typeface="Roboto"/>
                <a:ea typeface="Roboto"/>
                <a:cs typeface="Roboto"/>
              </a:rPr>
              <a:t>understanding the scope of the data – it performed the worst give the size – large and multi-feature dataset – shot in the dark</a:t>
            </a:r>
            <a:r>
              <a:rPr lang="en-US" sz="1200" dirty="0">
                <a:solidFill>
                  <a:srgbClr val="082D49"/>
                </a:solidFill>
                <a:latin typeface="Roboto"/>
                <a:ea typeface="Roboto"/>
                <a:cs typeface="Roboto"/>
              </a:rPr>
              <a:t>)  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Other questions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Do some genres do well during certain economic climate 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Separate targets out from the concatenated target and see the connections </a:t>
            </a:r>
          </a:p>
          <a:p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938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Key Findings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There is no clear relationship between the economic factors and movie profitability/ROI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were able to achieve 85% precision in classifying the combined critical-financial- economic target variable using the Random forest model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1" dirty="0">
                <a:highlight>
                  <a:srgbClr val="FFFF00"/>
                </a:highlight>
              </a:rPr>
              <a:t>Depending on the Linear Regression accuracy score that comes back from Funda’s code </a:t>
            </a:r>
            <a:r>
              <a:rPr lang="en-US" dirty="0"/>
              <a:t>– it will tells us how accurate we were at predicting profitability (R-squared, MSE)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426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Key Findings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Things have mostly been lean to bad on the economic front over the past 25 years; particularly 2020 onwards (Covid years)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2020 onwards marked by high inflation (CPI) and unemployment (UR) and low/declining consumer confidence (CCI)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Note: Streaming revenue is part of the reasoning for why we retained the COVID years …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92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More time in Lean to Bad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Key Findings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There is no clear relationship between the economic factors and movie profitability/ROI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fact, mean revenue is higher during ‘Lean to Bad’ times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Note: Revenue is being reported on the first genre listed for any multi genre film (what % of the dataset was multi-genre)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923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1947BE1-D586-49AE-B2E6-EE426AA23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53291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4C316E-D918-422D-AC5F-D93C59AB67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78" y="627016"/>
            <a:ext cx="6389027" cy="5601790"/>
          </a:xfrm>
        </p:spPr>
        <p:txBody>
          <a:bodyPr>
            <a:noAutofit/>
          </a:bodyPr>
          <a:lstStyle>
            <a:lvl1pPr algn="r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8000" baseline="0"/>
            </a:lvl1pPr>
          </a:lstStyle>
          <a:p>
            <a:r>
              <a:rPr lang="en-US" dirty="0"/>
              <a:t>Click to edit Master TEXT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B4012DC-9879-489B-B525-C474C5DD29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29797" y="627016"/>
            <a:ext cx="3199034" cy="5590903"/>
          </a:xfrm>
        </p:spPr>
        <p:txBody>
          <a:bodyPr anchor="ctr">
            <a:normAutofit/>
          </a:bodyPr>
          <a:lstStyle>
            <a:lvl1pPr>
              <a:defRPr lang="en-US" sz="2600" kern="1200" spc="50" baseline="0" dirty="0" smtClean="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4051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F7571-A130-4054-9513-4BDAC9AE5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30" y="635000"/>
            <a:ext cx="5171770" cy="2039374"/>
          </a:xfrm>
        </p:spPr>
        <p:txBody>
          <a:bodyPr anchor="b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6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A27FA5-F6EE-4784-AC43-76381FC2CD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1998" y="2911475"/>
            <a:ext cx="4500563" cy="3311525"/>
          </a:xfrm>
        </p:spPr>
        <p:txBody>
          <a:bodyPr>
            <a:normAutofit/>
          </a:bodyPr>
          <a:lstStyle>
            <a:lvl1pPr>
              <a:defRPr lang="en-US" sz="2200" kern="1200" spc="5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094F8F4-63E4-4A00-8F98-09219DA987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2113" y="639763"/>
            <a:ext cx="2198687" cy="25463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34D9F00-72E9-433A-9427-8DA07653B2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37675" y="638175"/>
            <a:ext cx="2198688" cy="25463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AD0C148-B6DB-4D32-B139-403A6AEC3DD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2113" y="3668713"/>
            <a:ext cx="2198687" cy="25542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9D424B8-9E08-469D-88C8-019306CA38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7675" y="3668713"/>
            <a:ext cx="2198688" cy="25463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925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90108" y="1225106"/>
            <a:ext cx="8201891" cy="39518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6A3D1-C594-4520-A142-F0D3F59C5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5193" y="3036762"/>
            <a:ext cx="7136064" cy="1700784"/>
          </a:xfrm>
        </p:spPr>
        <p:txBody>
          <a:bodyPr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2804" y="1225484"/>
            <a:ext cx="4059934" cy="395180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779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>
                <a:cs typeface="Calibri"/>
              </a:rPr>
              <a:t>Click to 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16F6145-A1AE-4CDA-AE26-E8FDEFAAB395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984437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>
                <a:cs typeface="Calibri"/>
              </a:rPr>
              <a:t>Click to edit Master text styles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FDD02FA-6843-4E54-ACDC-AFEAFB4EFAA9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421095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>
                <a:cs typeface="Calibri"/>
              </a:rPr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0505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245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264985"/>
            <a:ext cx="5297764" cy="39521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93472D-332A-4010-9FEA-8E1E9AE7E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6213" y="336958"/>
            <a:ext cx="10616187" cy="1700784"/>
          </a:xfrm>
        </p:spPr>
        <p:txBody>
          <a:bodyPr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120" y="2587752"/>
            <a:ext cx="3694176" cy="3258102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 master text style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9D1BED5-2D39-40ED-92F5-CF06BE8A75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97764" y="2265363"/>
            <a:ext cx="3479524" cy="39512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77288" y="2265363"/>
            <a:ext cx="3414712" cy="39512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1" y="6356350"/>
            <a:ext cx="3353262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907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0438" y="317499"/>
            <a:ext cx="4500737" cy="2095501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 sz="5400" dirty="0"/>
              <a:t>Click to edit master text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438" y="2587625"/>
            <a:ext cx="4500737" cy="35941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Click to edit master text style</a:t>
            </a: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4474" y="0"/>
            <a:ext cx="3046351" cy="34283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B54A389-080E-45CE-8275-215B7C9B58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8763" y="0"/>
            <a:ext cx="3048000" cy="3429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F5006F58-5D95-4392-9D32-BE333EA5493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2350" y="3429000"/>
            <a:ext cx="6076950" cy="3429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730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3844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236976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280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5771" y="1004205"/>
            <a:ext cx="6096000" cy="3725183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sz="5400" dirty="0"/>
              <a:t>Click to edit master text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7345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5771" y="4865914"/>
            <a:ext cx="6096000" cy="532038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40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1DF4D9E-FD4F-4244-ACD6-44EC4C0494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6800" y="3048000"/>
            <a:ext cx="1790700" cy="1790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44F5B526-8975-4F7C-B558-830FCEE068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1762" y="3048000"/>
            <a:ext cx="1790700" cy="1790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ED20DBB5-D24E-40D6-AFFB-428692A51AD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76021" y="3048000"/>
            <a:ext cx="1790700" cy="1790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F6F7262C-3E29-4219-AF83-B7A71B97A13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4500" y="3048000"/>
            <a:ext cx="1790700" cy="1790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53861F78-BD42-4F29-8487-1641CFD039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66800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FAB1F8B-1CEE-4068-86DE-561A12A041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66800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D5AE44CD-B78E-4EE2-B0F2-E0D436C2BA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21762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3C4FE2DB-091F-4F7A-B6B6-9A6F22AC0B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21762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3A3F9D5D-A5CF-482B-A14C-E5BFADB76F7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76021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7">
            <a:extLst>
              <a:ext uri="{FF2B5EF4-FFF2-40B4-BE49-F238E27FC236}">
                <a16:creationId xmlns:a16="http://schemas.microsoft.com/office/drawing/2014/main" id="{A4F265B4-1FBB-4396-A938-862D45713AE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76021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7">
            <a:extLst>
              <a:ext uri="{FF2B5EF4-FFF2-40B4-BE49-F238E27FC236}">
                <a16:creationId xmlns:a16="http://schemas.microsoft.com/office/drawing/2014/main" id="{AC1BA7DC-98B0-4261-8F1E-8101FB5D480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34500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7">
            <a:extLst>
              <a:ext uri="{FF2B5EF4-FFF2-40B4-BE49-F238E27FC236}">
                <a16:creationId xmlns:a16="http://schemas.microsoft.com/office/drawing/2014/main" id="{2E4EF69E-34E2-46FF-A0FA-3F136396D3E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34500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685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593407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021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77512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77512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054C03E-8FD4-4345-A971-0A2CCF5C4A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94903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56D09A0C-509F-447E-AFB1-5531727D7DF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94903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459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179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73" r:id="rId4"/>
    <p:sldLayoutId id="2147483672" r:id="rId5"/>
    <p:sldLayoutId id="2147483686" r:id="rId6"/>
    <p:sldLayoutId id="2147483687" r:id="rId7"/>
    <p:sldLayoutId id="2147483675" r:id="rId8"/>
    <p:sldLayoutId id="2147483688" r:id="rId9"/>
    <p:sldLayoutId id="2147483682" r:id="rId10"/>
    <p:sldLayoutId id="214748368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jpe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hyperlink" Target="https://github.com/FundaSubasi/ai_project_2_group_10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11" Type="http://schemas.openxmlformats.org/officeDocument/2006/relationships/image" Target="../media/image21.png"/><Relationship Id="rId5" Type="http://schemas.openxmlformats.org/officeDocument/2006/relationships/image" Target="../media/image15.jpeg"/><Relationship Id="rId10" Type="http://schemas.openxmlformats.org/officeDocument/2006/relationships/image" Target="../media/image20.png"/><Relationship Id="rId4" Type="http://schemas.openxmlformats.org/officeDocument/2006/relationships/image" Target="../media/image14.jp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lanvourch/tmdb-movies-daily-updates?select=TMDB_all_movies.csv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epi.org/data/#?subject=unemp" TargetMode="External"/><Relationship Id="rId5" Type="http://schemas.openxmlformats.org/officeDocument/2006/relationships/hyperlink" Target="https://www.kaggle.com/datasets/pavankrishnanarne/us-inflation-dataset-1947-present" TargetMode="External"/><Relationship Id="rId4" Type="http://schemas.openxmlformats.org/officeDocument/2006/relationships/hyperlink" Target="https://www.kaggle.com/datasets/iqbalsyahakbar/cci-oec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8C4EFE6-2069-473C-9C7D-664E02AC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627016"/>
            <a:ext cx="6389027" cy="5601790"/>
          </a:xfrm>
        </p:spPr>
        <p:txBody>
          <a:bodyPr/>
          <a:lstStyle/>
          <a:p>
            <a:r>
              <a:rPr lang="en-US" sz="7200" dirty="0">
                <a:solidFill>
                  <a:srgbClr val="FFC000"/>
                </a:solidFill>
              </a:rPr>
              <a:t>Reel returns: </a:t>
            </a:r>
            <a:r>
              <a:rPr lang="en-US" sz="5400" dirty="0"/>
              <a:t>Machine learning insight into movie profitability</a:t>
            </a:r>
            <a:endParaRPr lang="en-US" sz="6000" dirty="0"/>
          </a:p>
        </p:txBody>
      </p:sp>
      <p:sp>
        <p:nvSpPr>
          <p:cNvPr id="4" name="Google Shape;909;p79">
            <a:extLst>
              <a:ext uri="{FF2B5EF4-FFF2-40B4-BE49-F238E27FC236}">
                <a16:creationId xmlns:a16="http://schemas.microsoft.com/office/drawing/2014/main" id="{CA8D69DB-884A-6917-8515-18507E982A65}"/>
              </a:ext>
            </a:extLst>
          </p:cNvPr>
          <p:cNvSpPr txBox="1"/>
          <p:nvPr/>
        </p:nvSpPr>
        <p:spPr>
          <a:xfrm>
            <a:off x="7992443" y="1281764"/>
            <a:ext cx="3559473" cy="474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1">
              <a:lnSpc>
                <a:spcPct val="115000"/>
              </a:lnSpc>
              <a:spcAft>
                <a:spcPts val="600"/>
              </a:spcAft>
            </a:pPr>
            <a:r>
              <a:rPr lang="en-US" dirty="0"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Roboto Medium"/>
              </a:rPr>
              <a:t>PROJECT II</a:t>
            </a:r>
          </a:p>
          <a:p>
            <a:pPr lvl="1">
              <a:lnSpc>
                <a:spcPct val="115000"/>
              </a:lnSpc>
              <a:spcAft>
                <a:spcPts val="600"/>
              </a:spcAft>
            </a:pPr>
            <a:r>
              <a:rPr lang="en-US" sz="1400" dirty="0">
                <a:ea typeface="Roboto" panose="02000000000000000000" pitchFamily="2" charset="0"/>
                <a:cs typeface="Roboto" panose="02000000000000000000" pitchFamily="2" charset="0"/>
              </a:rPr>
              <a:t>Solve, analyze, or visualize a problem using machine learning (ML)</a:t>
            </a:r>
          </a:p>
          <a:p>
            <a:pPr lvl="1">
              <a:lnSpc>
                <a:spcPct val="115000"/>
              </a:lnSpc>
              <a:spcAft>
                <a:spcPts val="600"/>
              </a:spcAft>
            </a:pPr>
            <a:endParaRPr lang="en-US" sz="400" dirty="0"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600"/>
              </a:spcAft>
              <a:buClr>
                <a:schemeClr val="tx1">
                  <a:lumMod val="95000"/>
                  <a:lumOff val="5000"/>
                </a:schemeClr>
              </a:buClr>
              <a:buSzPct val="135000"/>
              <a:buFont typeface="Wingdings" panose="05000000000000000000" pitchFamily="2" charset="2"/>
              <a:buChar char="§"/>
            </a:pPr>
            <a:r>
              <a:rPr lang="en-US" sz="1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 either a supervised or unsupervised ML model </a:t>
            </a:r>
          </a:p>
          <a:p>
            <a:pPr marL="742950" lvl="1" indent="-285750">
              <a:lnSpc>
                <a:spcPct val="115000"/>
              </a:lnSpc>
              <a:spcAft>
                <a:spcPts val="600"/>
              </a:spcAft>
              <a:buClr>
                <a:schemeClr val="tx1">
                  <a:lumMod val="95000"/>
                  <a:lumOff val="5000"/>
                </a:schemeClr>
              </a:buClr>
              <a:buSzPct val="135000"/>
              <a:buFont typeface="Wingdings" panose="05000000000000000000" pitchFamily="2" charset="2"/>
              <a:buChar char="§"/>
            </a:pPr>
            <a:r>
              <a:rPr lang="en-US" sz="1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Evaluate the trained model(s) using testing data </a:t>
            </a:r>
          </a:p>
          <a:p>
            <a:pPr marL="742950" lvl="1" indent="-285750">
              <a:lnSpc>
                <a:spcPct val="115000"/>
              </a:lnSpc>
              <a:spcAft>
                <a:spcPts val="600"/>
              </a:spcAft>
              <a:buClr>
                <a:schemeClr val="tx1">
                  <a:lumMod val="95000"/>
                  <a:lumOff val="5000"/>
                </a:schemeClr>
              </a:buClr>
              <a:buSzPct val="135000"/>
              <a:buFont typeface="Wingdings" panose="05000000000000000000" pitchFamily="2" charset="2"/>
              <a:buChar char="§"/>
            </a:pPr>
            <a:r>
              <a:rPr lang="en-US" sz="1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Utilize Scikit-learn</a:t>
            </a:r>
          </a:p>
          <a:p>
            <a:pPr marL="742950" lvl="1" indent="-285750">
              <a:lnSpc>
                <a:spcPct val="115000"/>
              </a:lnSpc>
              <a:spcAft>
                <a:spcPts val="600"/>
              </a:spcAft>
              <a:buClr>
                <a:schemeClr val="tx1">
                  <a:lumMod val="95000"/>
                  <a:lumOff val="5000"/>
                </a:schemeClr>
              </a:buClr>
              <a:buSzPct val="135000"/>
              <a:buFont typeface="Wingdings" panose="05000000000000000000" pitchFamily="2" charset="2"/>
              <a:buChar char="§"/>
            </a:pPr>
            <a:r>
              <a:rPr lang="en-US" sz="1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 Medium"/>
              </a:rPr>
              <a:t>Leverage at least 3 of the below:</a:t>
            </a:r>
          </a:p>
          <a:p>
            <a:pPr marL="1257300" lvl="2" indent="-342900">
              <a:lnSpc>
                <a:spcPct val="50000"/>
              </a:lnSpc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257300" lvl="2" indent="-342900">
              <a:lnSpc>
                <a:spcPct val="50000"/>
              </a:lnSpc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API requests</a:t>
            </a:r>
          </a:p>
          <a:p>
            <a:pPr marL="1257300" lvl="2" indent="-342900">
              <a:lnSpc>
                <a:spcPct val="115000"/>
              </a:lnSpc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Matplotlib</a:t>
            </a:r>
          </a:p>
          <a:p>
            <a:pPr marL="1257300" lvl="2" indent="-342900">
              <a:lnSpc>
                <a:spcPct val="115000"/>
              </a:lnSpc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Pandas</a:t>
            </a:r>
          </a:p>
          <a:p>
            <a:pPr marL="1257300" lvl="2" indent="-342900">
              <a:lnSpc>
                <a:spcPct val="115000"/>
              </a:lnSpc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Pandas plotting</a:t>
            </a:r>
          </a:p>
          <a:p>
            <a:pPr marL="1257300" lvl="2" indent="-342900">
              <a:lnSpc>
                <a:spcPct val="115000"/>
              </a:lnSpc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Prophet</a:t>
            </a:r>
          </a:p>
          <a:p>
            <a:pPr marL="1257300" lvl="2" indent="-342900">
              <a:lnSpc>
                <a:spcPct val="115000"/>
              </a:lnSpc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Python</a:t>
            </a:r>
          </a:p>
          <a:p>
            <a:pPr marL="1257300" lvl="2" indent="-342900">
              <a:lnSpc>
                <a:spcPct val="115000"/>
              </a:lnSpc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Time series analysis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buClr>
                <a:schemeClr val="accent1"/>
              </a:buClr>
              <a:buFont typeface="Roboto Medium" panose="02000000000000000000" pitchFamily="2" charset="0"/>
              <a:buChar char="ǁ"/>
            </a:pPr>
            <a:endParaRPr lang="en-US" sz="2000" dirty="0"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F8CE62-CC76-8568-6F19-416EE72462E1}"/>
              </a:ext>
            </a:extLst>
          </p:cNvPr>
          <p:cNvCxnSpPr/>
          <p:nvPr/>
        </p:nvCxnSpPr>
        <p:spPr>
          <a:xfrm>
            <a:off x="8012784" y="1074654"/>
            <a:ext cx="0" cy="4946761"/>
          </a:xfrm>
          <a:prstGeom prst="line">
            <a:avLst/>
          </a:prstGeom>
          <a:ln w="76200">
            <a:solidFill>
              <a:srgbClr val="FFC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3946B44C-A03A-9529-7E75-7B041AA7A642}"/>
              </a:ext>
            </a:extLst>
          </p:cNvPr>
          <p:cNvSpPr txBox="1">
            <a:spLocks/>
          </p:cNvSpPr>
          <p:nvPr/>
        </p:nvSpPr>
        <p:spPr>
          <a:xfrm>
            <a:off x="2620659" y="5243986"/>
            <a:ext cx="4317469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None/>
              <a:defRPr lang="en-US" sz="2600" kern="1200" spc="50" baseline="0" dirty="0" smtClean="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None/>
              <a:defRPr sz="23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436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</a:rPr>
              <a:t>AI Engineering Bootcamp Project II  Group 10 | July 2024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C0F35-7AC9-D2C4-E9F4-E71C4D50B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Movie performance </a:t>
            </a:r>
            <a:endParaRPr lang="en-US" sz="2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4D5725-F6E7-6ED1-A462-062FFC328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2D2DD-BF05-23B4-674D-C6B85F6702FA}"/>
              </a:ext>
            </a:extLst>
          </p:cNvPr>
          <p:cNvSpPr txBox="1"/>
          <p:nvPr/>
        </p:nvSpPr>
        <p:spPr>
          <a:xfrm>
            <a:off x="1001936" y="1558435"/>
            <a:ext cx="1016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US CONSUMERS FIND THE TIME/MONEY FOR THE MOVIES IN BOTH GOOD AND BAD ECONOMIC TIMES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04E01A-A77E-8ABB-0A7E-58DB9D228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973" y="2414657"/>
            <a:ext cx="6204858" cy="35456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808E78-85C1-0427-7846-20AC886D6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69" y="2955735"/>
            <a:ext cx="4730589" cy="283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93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C0F35-7AC9-D2C4-E9F4-E71C4D50B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Movie performance </a:t>
            </a:r>
            <a:endParaRPr lang="en-US" sz="2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4D5725-F6E7-6ED1-A462-062FFC328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>
                <a:solidFill>
                  <a:schemeClr val="bg1"/>
                </a:solidFill>
              </a:rPr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23CE85-AC3A-0DB6-2900-A1B3633A82D6}"/>
              </a:ext>
            </a:extLst>
          </p:cNvPr>
          <p:cNvSpPr/>
          <p:nvPr/>
        </p:nvSpPr>
        <p:spPr>
          <a:xfrm>
            <a:off x="12384741" y="-1"/>
            <a:ext cx="2770095" cy="11833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Note: Layered visuals for right charts. View in show; click to advance 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0EA76B-B3C8-BB64-E1DA-8793910D8CDC}"/>
              </a:ext>
            </a:extLst>
          </p:cNvPr>
          <p:cNvSpPr txBox="1"/>
          <p:nvPr/>
        </p:nvSpPr>
        <p:spPr>
          <a:xfrm>
            <a:off x="1001936" y="1558435"/>
            <a:ext cx="1071876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solidFill>
                  <a:srgbClr val="FFFF00"/>
                </a:solidFill>
              </a:rPr>
              <a:t>ROI IS HIGHER DURING CHALLENGING ECONOMIC TIMES; GENRES INDICATE CONSUMER DESIRE FOR ESCAPISM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E83697-87E3-A016-1A2D-29211BF30BED}"/>
              </a:ext>
            </a:extLst>
          </p:cNvPr>
          <p:cNvSpPr txBox="1"/>
          <p:nvPr/>
        </p:nvSpPr>
        <p:spPr>
          <a:xfrm>
            <a:off x="1183645" y="5987018"/>
            <a:ext cx="361695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Genres like Fantasy, Science Fiction, Romance, and Comedy are </a:t>
            </a:r>
          </a:p>
          <a:p>
            <a:pPr algn="ctr"/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better bets for ROI during tough economic times.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F8A779-AB73-18F0-CC22-967AD5244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802" y="2700639"/>
            <a:ext cx="5175510" cy="31053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570090-406B-BD26-370B-42A2DE21BE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67" y="2886075"/>
            <a:ext cx="4503695" cy="27022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F1DF5B-EF3D-1E30-0B2D-7CDF2944B4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19" y="2700639"/>
            <a:ext cx="5303731" cy="318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79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>
            <a:normAutofit/>
          </a:bodyPr>
          <a:lstStyle/>
          <a:p>
            <a:r>
              <a:rPr lang="en-US" dirty="0"/>
              <a:t>Models: Outcome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9052153-84CE-4C4C-9422-F437CC027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6889" y="2889636"/>
            <a:ext cx="2571749" cy="89204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8ED373"/>
                </a:solidFill>
                <a:latin typeface="+mj-lt"/>
              </a:rPr>
              <a:t>Logistic</a:t>
            </a:r>
            <a:r>
              <a:rPr lang="en-US" sz="2000" dirty="0">
                <a:solidFill>
                  <a:srgbClr val="00B050"/>
                </a:solidFill>
                <a:latin typeface="+mj-lt"/>
              </a:rPr>
              <a:t> </a:t>
            </a:r>
            <a:r>
              <a:rPr lang="en-US" sz="2000" dirty="0">
                <a:solidFill>
                  <a:srgbClr val="8ED373"/>
                </a:solidFill>
                <a:latin typeface="+mj-lt"/>
              </a:rPr>
              <a:t>regression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ED227-95A7-4B08-91FE-5E0EF0D41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25011" y="3587812"/>
            <a:ext cx="2284928" cy="2586806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cap="all" dirty="0">
                <a:latin typeface="+mj-lt"/>
              </a:rPr>
              <a:t>Accuracy: 0.78   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cap="all" dirty="0">
                <a:latin typeface="+mj-lt"/>
              </a:rPr>
              <a:t>Precision: 0.79 </a:t>
            </a:r>
          </a:p>
          <a:p>
            <a:pPr marL="0" indent="0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1100" dirty="0">
                <a:latin typeface="Aptos Narrow" panose="020B000402020202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Effective for multi-class classification with some caution around containing complexity  </a:t>
            </a:r>
          </a:p>
          <a:p>
            <a:pPr marL="0" lvl="0" indent="0">
              <a:buNone/>
            </a:pPr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A9D6D54-1465-4F38-AF0C-D1D9C4B691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01136" y="2889636"/>
            <a:ext cx="2437638" cy="89204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+mj-lt"/>
              </a:rPr>
              <a:t>Random forest</a:t>
            </a:r>
            <a:r>
              <a:rPr lang="en-US" sz="2000" dirty="0">
                <a:solidFill>
                  <a:srgbClr val="9BFFC8"/>
                </a:solidFill>
                <a:latin typeface="+mj-lt"/>
              </a:rPr>
              <a:t>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2ECAAA-1E9C-4845-8EA9-E11A76F081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5115" y="3587812"/>
            <a:ext cx="2012062" cy="2586806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cap="all" dirty="0">
                <a:latin typeface="+mj-lt"/>
              </a:rPr>
              <a:t>Accuracy: 0.80   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cap="all" dirty="0">
                <a:latin typeface="+mj-lt"/>
              </a:rPr>
              <a:t>Precision: 0.83 </a:t>
            </a:r>
          </a:p>
          <a:p>
            <a:pPr marL="0" indent="0">
              <a:buNone/>
            </a:pPr>
            <a:endParaRPr lang="en-US" sz="1600" dirty="0">
              <a:highlight>
                <a:srgbClr val="FFFF00"/>
              </a:highlight>
            </a:endParaRPr>
          </a:p>
          <a:p>
            <a:pPr marL="0" indent="0" algn="ctr">
              <a:buNone/>
            </a:pPr>
            <a:r>
              <a:rPr lang="en-US" sz="1100" dirty="0">
                <a:latin typeface="Aptos Narrow" panose="020B000402020202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Most ideal for multi class target and high dimensional dataset. Handles non-linearity well.</a:t>
            </a:r>
          </a:p>
          <a:p>
            <a:pPr marL="0" indent="0">
              <a:buNone/>
            </a:pPr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87DE1BC5-FD94-4773-8370-432A38DB8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86BD2796-0C0A-69FE-DF95-57EE6C9CFFB9}"/>
              </a:ext>
            </a:extLst>
          </p:cNvPr>
          <p:cNvSpPr txBox="1">
            <a:spLocks/>
          </p:cNvSpPr>
          <p:nvPr/>
        </p:nvSpPr>
        <p:spPr>
          <a:xfrm>
            <a:off x="9314333" y="2593443"/>
            <a:ext cx="1226143" cy="37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None/>
              <a:defRPr sz="2600" b="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None/>
              <a:defRPr sz="20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None/>
              <a:defRPr sz="16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rgbClr val="FF0000"/>
                </a:solidFill>
                <a:latin typeface="+mj-lt"/>
              </a:rPr>
              <a:t>ADABOOST</a:t>
            </a:r>
            <a:r>
              <a:rPr lang="en-US" sz="1400" dirty="0">
                <a:latin typeface="+mj-lt"/>
              </a:rPr>
              <a:t>	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DB52E2B-4EE4-7D62-6817-87D964FEDA3D}"/>
              </a:ext>
            </a:extLst>
          </p:cNvPr>
          <p:cNvSpPr txBox="1">
            <a:spLocks/>
          </p:cNvSpPr>
          <p:nvPr/>
        </p:nvSpPr>
        <p:spPr>
          <a:xfrm>
            <a:off x="9208913" y="2883337"/>
            <a:ext cx="1436983" cy="47970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 sz="17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0070" indent="-28575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80110" indent="-28575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cap="all" dirty="0">
                <a:latin typeface="+mj-lt"/>
              </a:rPr>
              <a:t>Accuracy: 0.40  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cap="all" dirty="0">
                <a:latin typeface="+mj-lt"/>
              </a:rPr>
              <a:t>Precision: 0.18 </a:t>
            </a:r>
            <a:endParaRPr lang="en-US" sz="1400" dirty="0">
              <a:highlight>
                <a:srgbClr val="FFFF00"/>
              </a:highlight>
            </a:endParaRPr>
          </a:p>
          <a:p>
            <a:pPr marL="0" indent="0" algn="ctr">
              <a:buNone/>
            </a:pPr>
            <a:endParaRPr lang="en-US" sz="1400" dirty="0"/>
          </a:p>
          <a:p>
            <a:pPr algn="ctr"/>
            <a:endParaRPr lang="en-US" sz="1400" dirty="0"/>
          </a:p>
          <a:p>
            <a:pPr algn="ctr"/>
            <a:endParaRPr lang="en-US" sz="14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0EC93AC-CE50-B1E7-DE89-D474C772EB65}"/>
              </a:ext>
            </a:extLst>
          </p:cNvPr>
          <p:cNvCxnSpPr>
            <a:cxnSpLocks/>
          </p:cNvCxnSpPr>
          <p:nvPr/>
        </p:nvCxnSpPr>
        <p:spPr>
          <a:xfrm>
            <a:off x="2810493" y="3366329"/>
            <a:ext cx="0" cy="140569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C82690-1045-00BD-8E6D-DCE5594A59FE}"/>
              </a:ext>
            </a:extLst>
          </p:cNvPr>
          <p:cNvCxnSpPr>
            <a:cxnSpLocks/>
          </p:cNvCxnSpPr>
          <p:nvPr/>
        </p:nvCxnSpPr>
        <p:spPr>
          <a:xfrm>
            <a:off x="5836525" y="3366329"/>
            <a:ext cx="0" cy="140569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B62C51F-0215-ABF3-854E-70B920F800D1}"/>
              </a:ext>
            </a:extLst>
          </p:cNvPr>
          <p:cNvCxnSpPr>
            <a:cxnSpLocks/>
          </p:cNvCxnSpPr>
          <p:nvPr/>
        </p:nvCxnSpPr>
        <p:spPr>
          <a:xfrm>
            <a:off x="8468673" y="2496548"/>
            <a:ext cx="0" cy="4105656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6C310A28-D176-37B1-30E7-BCE13934ECC0}"/>
              </a:ext>
            </a:extLst>
          </p:cNvPr>
          <p:cNvSpPr txBox="1">
            <a:spLocks/>
          </p:cNvSpPr>
          <p:nvPr/>
        </p:nvSpPr>
        <p:spPr>
          <a:xfrm>
            <a:off x="5904147" y="2889636"/>
            <a:ext cx="2437638" cy="892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None/>
              <a:defRPr sz="2600" b="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None/>
              <a:defRPr sz="20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None/>
              <a:defRPr sz="16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DECISION TREE </a:t>
            </a:r>
            <a:r>
              <a:rPr lang="en-US" sz="2000" dirty="0">
                <a:latin typeface="+mj-lt"/>
              </a:rPr>
              <a:t>	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B0DF61EF-2C6F-88E5-DD50-AF8FF1CA9E96}"/>
              </a:ext>
            </a:extLst>
          </p:cNvPr>
          <p:cNvSpPr txBox="1">
            <a:spLocks/>
          </p:cNvSpPr>
          <p:nvPr/>
        </p:nvSpPr>
        <p:spPr>
          <a:xfrm>
            <a:off x="6047999" y="3569660"/>
            <a:ext cx="2012062" cy="2586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 sz="17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0070" indent="-28575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80110" indent="-28575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cap="all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Accuracy: 0.99  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cap="all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Precision: 0.99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600" dirty="0">
              <a:highlight>
                <a:srgbClr val="FFFF00"/>
              </a:highlight>
            </a:endParaRPr>
          </a:p>
          <a:p>
            <a:pPr marL="0" indent="0" algn="ctr">
              <a:buNone/>
            </a:pPr>
            <a:r>
              <a:rPr lang="en-US" sz="1100" dirty="0">
                <a:latin typeface="Aptos Narrow" panose="020B000402020202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Easy to interpret but there is a risk for overfitting. Tuning needed; data leakage likely </a:t>
            </a:r>
          </a:p>
          <a:p>
            <a:pPr marL="0" indent="0" algn="ctr">
              <a:buNone/>
            </a:pPr>
            <a:endParaRPr lang="en-US" sz="1600" dirty="0"/>
          </a:p>
          <a:p>
            <a:pPr algn="ctr"/>
            <a:endParaRPr lang="en-US" sz="1600" dirty="0"/>
          </a:p>
          <a:p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EFBC2E-9892-2066-9E40-8964FBD461B0}"/>
              </a:ext>
            </a:extLst>
          </p:cNvPr>
          <p:cNvSpPr txBox="1"/>
          <p:nvPr/>
        </p:nvSpPr>
        <p:spPr>
          <a:xfrm>
            <a:off x="9006883" y="3320229"/>
            <a:ext cx="185970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spc="50" dirty="0">
                <a:latin typeface="Aptos Narrow" panose="020B000402020202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Not ideal for classification of high dimensional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67D2B8-952B-258F-C86A-397F4C6D4C63}"/>
              </a:ext>
            </a:extLst>
          </p:cNvPr>
          <p:cNvSpPr txBox="1"/>
          <p:nvPr/>
        </p:nvSpPr>
        <p:spPr>
          <a:xfrm>
            <a:off x="9006883" y="5452755"/>
            <a:ext cx="198432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cap="all" spc="50" dirty="0">
                <a:latin typeface="+mj-lt"/>
              </a:rPr>
              <a:t>MSE: 43298644487.10    </a:t>
            </a:r>
          </a:p>
          <a:p>
            <a:pPr algn="ctr"/>
            <a:r>
              <a:rPr lang="en-US" sz="1300" cap="all" spc="50" dirty="0">
                <a:latin typeface="+mj-lt"/>
              </a:rPr>
              <a:t>R2S: -0.08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E3333FE4-E589-C335-D4BB-593B0CE7A8B0}"/>
              </a:ext>
            </a:extLst>
          </p:cNvPr>
          <p:cNvSpPr txBox="1">
            <a:spLocks/>
          </p:cNvSpPr>
          <p:nvPr/>
        </p:nvSpPr>
        <p:spPr>
          <a:xfrm>
            <a:off x="9128842" y="5214003"/>
            <a:ext cx="1783745" cy="300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None/>
              <a:defRPr sz="2600" b="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None/>
              <a:defRPr sz="20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None/>
              <a:defRPr sz="16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  <a:latin typeface="+mj-lt"/>
              </a:rPr>
              <a:t>Linear regression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676DED12-3456-F2EA-2AF4-F99BA8B6D530}"/>
              </a:ext>
            </a:extLst>
          </p:cNvPr>
          <p:cNvSpPr txBox="1">
            <a:spLocks/>
          </p:cNvSpPr>
          <p:nvPr/>
        </p:nvSpPr>
        <p:spPr>
          <a:xfrm>
            <a:off x="8849919" y="3990056"/>
            <a:ext cx="241623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None/>
              <a:defRPr sz="2600" b="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None/>
              <a:defRPr sz="20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None/>
              <a:defRPr sz="16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  <a:latin typeface="+mj-lt"/>
              </a:rPr>
              <a:t>K-</a:t>
            </a:r>
            <a:r>
              <a:rPr lang="en-US" sz="1400" dirty="0" err="1">
                <a:solidFill>
                  <a:srgbClr val="FF0000"/>
                </a:solidFill>
                <a:latin typeface="+mj-lt"/>
              </a:rPr>
              <a:t>NEARESt</a:t>
            </a:r>
            <a:r>
              <a:rPr lang="en-US" sz="1400" dirty="0">
                <a:solidFill>
                  <a:srgbClr val="FF0000"/>
                </a:solidFill>
                <a:latin typeface="+mj-lt"/>
              </a:rPr>
              <a:t> NEIGHBORS (</a:t>
            </a:r>
            <a:r>
              <a:rPr lang="en-US" sz="1400" dirty="0" err="1">
                <a:solidFill>
                  <a:srgbClr val="FF0000"/>
                </a:solidFill>
                <a:latin typeface="+mj-lt"/>
              </a:rPr>
              <a:t>knn</a:t>
            </a:r>
            <a:r>
              <a:rPr lang="en-US" sz="1400" dirty="0">
                <a:solidFill>
                  <a:srgbClr val="FF0000"/>
                </a:solidFill>
                <a:latin typeface="+mj-lt"/>
              </a:rPr>
              <a:t>) 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5DC87AA5-A3C5-6660-50E8-4B92DE0453AC}"/>
              </a:ext>
            </a:extLst>
          </p:cNvPr>
          <p:cNvSpPr txBox="1">
            <a:spLocks/>
          </p:cNvSpPr>
          <p:nvPr/>
        </p:nvSpPr>
        <p:spPr>
          <a:xfrm>
            <a:off x="9337004" y="4228808"/>
            <a:ext cx="136742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 sz="17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0070" indent="-28575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80110" indent="-28575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300" cap="all" dirty="0">
                <a:latin typeface="+mj-lt"/>
              </a:rPr>
              <a:t>Accuracy: 0.65  </a:t>
            </a:r>
          </a:p>
          <a:p>
            <a:pPr marL="0" indent="0">
              <a:buNone/>
            </a:pPr>
            <a:endParaRPr lang="en-US" sz="1600" cap="all" dirty="0">
              <a:latin typeface="+mj-lt"/>
            </a:endParaRPr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B99246-A9F5-FFD2-9FD2-E063FCA46427}"/>
              </a:ext>
            </a:extLst>
          </p:cNvPr>
          <p:cNvSpPr txBox="1"/>
          <p:nvPr/>
        </p:nvSpPr>
        <p:spPr>
          <a:xfrm>
            <a:off x="9252151" y="4539817"/>
            <a:ext cx="15371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pc="50" dirty="0">
                <a:latin typeface="Aptos Narrow" panose="020B000402020202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Performed poorly with high dimensional data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8F62D0-213E-0CB6-FE7A-D2268F202B8D}"/>
              </a:ext>
            </a:extLst>
          </p:cNvPr>
          <p:cNvSpPr txBox="1"/>
          <p:nvPr/>
        </p:nvSpPr>
        <p:spPr>
          <a:xfrm>
            <a:off x="9289475" y="5911141"/>
            <a:ext cx="15371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pc="50" dirty="0">
                <a:latin typeface="Aptos Narrow" panose="020B000402020202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Performed poorly with high dimensional data</a:t>
            </a:r>
          </a:p>
        </p:txBody>
      </p:sp>
    </p:spTree>
    <p:extLst>
      <p:ext uri="{BB962C8B-B14F-4D97-AF65-F5344CB8AC3E}">
        <p14:creationId xmlns:p14="http://schemas.microsoft.com/office/powerpoint/2010/main" val="2721508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CEB845D9-890B-484B-975B-B5F85434B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363" y="338666"/>
            <a:ext cx="5171770" cy="1218105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EFAE7A4-BFF2-4F94-9264-0C5D1205E8D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3715" y="2220713"/>
            <a:ext cx="4950039" cy="4135637"/>
          </a:xfrm>
        </p:spPr>
        <p:txBody>
          <a:bodyPr>
            <a:normAutofit/>
          </a:bodyPr>
          <a:lstStyle/>
          <a:p>
            <a:pPr marL="342900" indent="-342900">
              <a:lnSpc>
                <a:spcPct val="91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latin typeface="Roboto"/>
                <a:ea typeface="Roboto"/>
                <a:cs typeface="Roboto"/>
              </a:rPr>
              <a:t>Random Forrest and Logistic models proved most successful with the non-linear relationship in the dataset</a:t>
            </a:r>
          </a:p>
          <a:p>
            <a:pPr marL="342900" indent="-342900">
              <a:lnSpc>
                <a:spcPct val="91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latin typeface="Roboto"/>
                <a:ea typeface="Roboto"/>
                <a:cs typeface="Roboto"/>
              </a:rPr>
              <a:t>Economic factors were not proven strong in predicting movie profitability/ROI</a:t>
            </a:r>
          </a:p>
          <a:p>
            <a:pPr marL="342900" indent="-342900">
              <a:lnSpc>
                <a:spcPct val="91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latin typeface="Roboto"/>
                <a:ea typeface="Roboto"/>
                <a:cs typeface="Roboto"/>
              </a:rPr>
              <a:t>Features like</a:t>
            </a:r>
            <a:r>
              <a:rPr lang="en-US" sz="1900" i="1" dirty="0">
                <a:latin typeface="Roboto"/>
                <a:ea typeface="Roboto"/>
                <a:cs typeface="Roboto"/>
              </a:rPr>
              <a:t> Genre </a:t>
            </a:r>
            <a:r>
              <a:rPr lang="en-US" sz="1900" dirty="0">
                <a:latin typeface="Roboto"/>
                <a:ea typeface="Roboto"/>
                <a:cs typeface="Roboto"/>
              </a:rPr>
              <a:t>were more effective in predicting movie success </a:t>
            </a:r>
          </a:p>
          <a:p>
            <a:pPr marL="342900" indent="-342900">
              <a:lnSpc>
                <a:spcPct val="91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latin typeface="Roboto"/>
                <a:ea typeface="Roboto"/>
                <a:cs typeface="Roboto"/>
              </a:rPr>
              <a:t>Further analysis is warranted in understanding predictive strength of all individual features 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68FD16A-CA57-4C91-BC2A-7CE71EA9B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5504688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985D167-8F3E-45D2-AE6F-69AE09EEAB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03720" y="6356350"/>
            <a:ext cx="3236976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3E8286-FBE7-457A-986D-0678299D2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BCC68A-6A2E-487F-D4EC-360903F09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035" y="2057862"/>
            <a:ext cx="1478363" cy="22350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2E39EB-8A67-5F2F-ACC2-7E48DF7CC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404" y="2053823"/>
            <a:ext cx="1503371" cy="22525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78A8FC-AE86-5B8F-C878-72262DC2A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5889" y="-12005"/>
            <a:ext cx="1475150" cy="20698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FB85589-CAA8-D38D-1A30-9190B5329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6250" y="-1"/>
            <a:ext cx="3157107" cy="42940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8E64A5-F033-96C2-D849-B19E9BBB5630}"/>
              </a:ext>
            </a:extLst>
          </p:cNvPr>
          <p:cNvSpPr txBox="1"/>
          <p:nvPr/>
        </p:nvSpPr>
        <p:spPr>
          <a:xfrm>
            <a:off x="836954" y="1452595"/>
            <a:ext cx="482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  <a:latin typeface="HP Simplified Light" panose="020B0404020204020204" pitchFamily="34" charset="0"/>
              </a:rPr>
              <a:t>“Nice F****** </a:t>
            </a:r>
            <a:r>
              <a:rPr lang="en-US" sz="1400">
                <a:solidFill>
                  <a:srgbClr val="FFC000"/>
                </a:solidFill>
                <a:latin typeface="HP Simplified Light" panose="020B0404020204020204" pitchFamily="34" charset="0"/>
              </a:rPr>
              <a:t>Model!” </a:t>
            </a:r>
            <a:r>
              <a:rPr lang="en-US" sz="1400" dirty="0">
                <a:solidFill>
                  <a:srgbClr val="FFC000"/>
                </a:solidFill>
                <a:latin typeface="HP Simplified Light" panose="020B0404020204020204" pitchFamily="34" charset="0"/>
              </a:rPr>
              <a:t>Beetlejuice (1988)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B84FD2-CBDB-C39D-A2D3-591F09F9E0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292868"/>
            <a:ext cx="6106784" cy="25651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137DE5-1B51-187F-BF9F-D0C96B34F4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8337" y="3836"/>
            <a:ext cx="1472907" cy="20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65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>
            <a:normAutofit/>
          </a:bodyPr>
          <a:lstStyle/>
          <a:p>
            <a:r>
              <a:rPr lang="en-US" dirty="0"/>
              <a:t>Problems encountered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ED227-95A7-4B08-91FE-5E0EF0D41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838" y="2575854"/>
            <a:ext cx="10502874" cy="36552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Exploratory Data Analysis (EDA): </a:t>
            </a:r>
            <a:endParaRPr lang="en-US" sz="1600" dirty="0">
              <a:latin typeface="Aptos Narrow" panose="020B0004020202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sz="1600" dirty="0">
                <a:latin typeface="Aptos Narrow" panose="020B0004020202020204" pitchFamily="34" charset="0"/>
              </a:rPr>
              <a:t>Understanding the economic data (without a SME) and selecting which datasets to use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sz="1600" dirty="0">
                <a:latin typeface="Aptos Narrow" panose="020B0004020202020204" pitchFamily="34" charset="0"/>
              </a:rPr>
              <a:t>How to get the monthly reporting to connect to individually released movies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sz="1600" dirty="0">
                <a:latin typeface="Aptos Narrow" panose="020B0004020202020204" pitchFamily="34" charset="0"/>
              </a:rPr>
              <a:t>How genres are classified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sz="1600">
                <a:latin typeface="Aptos Narrow" panose="020B0004020202020204" pitchFamily="34" charset="0"/>
              </a:rPr>
              <a:t>Initial </a:t>
            </a:r>
            <a:r>
              <a:rPr lang="en-US" sz="1600" dirty="0">
                <a:latin typeface="Aptos Narrow" panose="020B0004020202020204" pitchFamily="34" charset="0"/>
              </a:rPr>
              <a:t>challenges with what to do with the null records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15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15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Encoding: </a:t>
            </a:r>
            <a:endParaRPr lang="en-US" dirty="0"/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en-US" sz="1600" dirty="0">
                <a:latin typeface="Aptos Narrow" panose="020B0004020202020204" pitchFamily="34" charset="0"/>
              </a:rPr>
              <a:t>Saw poor performance using One Hot encoder and switched to label encoder to course correct. 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en-US" sz="1600" dirty="0">
                <a:latin typeface="Aptos Narrow" panose="020B0004020202020204" pitchFamily="34" charset="0"/>
              </a:rPr>
              <a:t>Switching simplified the model and reduced complexity for the target</a:t>
            </a:r>
          </a:p>
          <a:p>
            <a:pPr marL="0" marR="0" indent="0" fontAlgn="auto">
              <a:buClrTx/>
              <a:buSzTx/>
              <a:buNone/>
              <a:tabLst/>
              <a:defRPr/>
            </a:pPr>
            <a:r>
              <a:rPr lang="en-US" sz="15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Identifying data leakage </a:t>
            </a:r>
          </a:p>
          <a:p>
            <a:pPr marR="0" fontAlgn="auto">
              <a:lnSpc>
                <a:spcPct val="111000"/>
              </a:lnSpc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dirty="0">
              <a:highlight>
                <a:srgbClr val="FFFF00"/>
              </a:highligh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R="0" fontAlgn="auto">
              <a:lnSpc>
                <a:spcPct val="111000"/>
              </a:lnSpc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dirty="0">
              <a:highlight>
                <a:srgbClr val="FFFF00"/>
              </a:highligh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>
              <a:buNone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87DE1BC5-FD94-4773-8370-432A38DB8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956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CEB845D9-890B-484B-975B-B5F85434B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166" y="371790"/>
            <a:ext cx="5171770" cy="1487514"/>
          </a:xfrm>
        </p:spPr>
        <p:txBody>
          <a:bodyPr>
            <a:noAutofit/>
          </a:bodyPr>
          <a:lstStyle/>
          <a:p>
            <a:r>
              <a:rPr lang="en-US" sz="4800" dirty="0"/>
              <a:t>Future considerations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EFAE7A4-BFF2-4F94-9264-0C5D1205E8D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2712" y="2769235"/>
            <a:ext cx="4676508" cy="3311525"/>
          </a:xfrm>
        </p:spPr>
        <p:txBody>
          <a:bodyPr>
            <a:normAutofit/>
          </a:bodyPr>
          <a:lstStyle/>
          <a:p>
            <a:pPr marL="342900" indent="-342900">
              <a:lnSpc>
                <a:spcPct val="91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Roboto"/>
                <a:ea typeface="Roboto"/>
                <a:cs typeface="Roboto"/>
              </a:rPr>
              <a:t>Gather more diverse economic data and engage an economist to interpret that data</a:t>
            </a:r>
          </a:p>
          <a:p>
            <a:pPr marL="342900" indent="-342900">
              <a:lnSpc>
                <a:spcPct val="91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Roboto"/>
                <a:ea typeface="Roboto"/>
                <a:cs typeface="Roboto"/>
              </a:rPr>
              <a:t>Additional analysis to determine the weight of individual features in predicting ROI and movie success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/>
              <a:t> </a:t>
            </a:r>
          </a:p>
        </p:txBody>
      </p:sp>
      <p:pic>
        <p:nvPicPr>
          <p:cNvPr id="18" name="Picture Placeholder 17" descr="A brick wall with a word painted on it">
            <a:extLst>
              <a:ext uri="{FF2B5EF4-FFF2-40B4-BE49-F238E27FC236}">
                <a16:creationId xmlns:a16="http://schemas.microsoft.com/office/drawing/2014/main" id="{83E2671E-7B88-479B-B514-194EECD0CF5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2113" y="639763"/>
            <a:ext cx="2198687" cy="2546350"/>
          </a:xfrm>
        </p:spPr>
      </p:pic>
      <p:pic>
        <p:nvPicPr>
          <p:cNvPr id="20" name="Picture Placeholder 19" descr="A picture containing text, building, outdoor, sky&#10;">
            <a:extLst>
              <a:ext uri="{FF2B5EF4-FFF2-40B4-BE49-F238E27FC236}">
                <a16:creationId xmlns:a16="http://schemas.microsoft.com/office/drawing/2014/main" id="{B312960D-5CE9-40A8-A2A1-3992AD8F5D5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7675" y="638175"/>
            <a:ext cx="2198688" cy="2546350"/>
          </a:xfrm>
        </p:spPr>
      </p:pic>
      <p:pic>
        <p:nvPicPr>
          <p:cNvPr id="22" name="Picture Placeholder 21" descr="A picture containing building, outdoor, city, line&#10;">
            <a:extLst>
              <a:ext uri="{FF2B5EF4-FFF2-40B4-BE49-F238E27FC236}">
                <a16:creationId xmlns:a16="http://schemas.microsoft.com/office/drawing/2014/main" id="{0379BD98-CFB1-4A66-AB3D-893FDA7EA95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2113" y="3668713"/>
            <a:ext cx="2198687" cy="2554287"/>
          </a:xfrm>
        </p:spPr>
      </p:pic>
      <p:pic>
        <p:nvPicPr>
          <p:cNvPr id="25" name="Picture Placeholder 24" descr="A close-up of a building">
            <a:extLst>
              <a:ext uri="{FF2B5EF4-FFF2-40B4-BE49-F238E27FC236}">
                <a16:creationId xmlns:a16="http://schemas.microsoft.com/office/drawing/2014/main" id="{230A2DDA-87D5-4332-BAF6-AAF79EE958F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7675" y="3668713"/>
            <a:ext cx="2198688" cy="2546350"/>
          </a:xfr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985D167-8F3E-45D2-AE6F-69AE09EEAB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03720" y="6356350"/>
            <a:ext cx="3236976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3E8286-FBE7-457A-986D-0678299D2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CC7F22-AC65-80B8-E7CE-6A66A96DF1AE}"/>
              </a:ext>
            </a:extLst>
          </p:cNvPr>
          <p:cNvSpPr txBox="1"/>
          <p:nvPr/>
        </p:nvSpPr>
        <p:spPr>
          <a:xfrm>
            <a:off x="495166" y="1826474"/>
            <a:ext cx="4694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C000"/>
                </a:solidFill>
                <a:latin typeface="HP Simplified Light" panose="020B0404020204020204" pitchFamily="34" charset="0"/>
              </a:rPr>
              <a:t>“The important thing is to never stop questioning.”  Interstellar (2014</a:t>
            </a:r>
            <a:r>
              <a:rPr lang="en-US" sz="1200" dirty="0">
                <a:solidFill>
                  <a:srgbClr val="FFFFCC"/>
                </a:solidFill>
                <a:latin typeface="HP Simplified Light" panose="020B0404020204020204" pitchFamily="34" charset="0"/>
              </a:rPr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E93A9F-0F60-AF89-F7C7-23339F3B3E85}"/>
              </a:ext>
            </a:extLst>
          </p:cNvPr>
          <p:cNvSpPr/>
          <p:nvPr/>
        </p:nvSpPr>
        <p:spPr>
          <a:xfrm>
            <a:off x="5956103" y="4344"/>
            <a:ext cx="1055224" cy="68531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0E6B9E7-306E-1167-49F9-CF1202C759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0119" y="0"/>
            <a:ext cx="58518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549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56">
            <a:extLst>
              <a:ext uri="{FF2B5EF4-FFF2-40B4-BE49-F238E27FC236}">
                <a16:creationId xmlns:a16="http://schemas.microsoft.com/office/drawing/2014/main" id="{D9F93E89-6BB0-44BD-A234-9F0747573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5193" y="3036762"/>
            <a:ext cx="7136064" cy="170078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27" name="Picture Placeholder 26" descr="Image of a typewriter with &quot;The End.&quot; typed on the paper. ">
            <a:extLst>
              <a:ext uri="{FF2B5EF4-FFF2-40B4-BE49-F238E27FC236}">
                <a16:creationId xmlns:a16="http://schemas.microsoft.com/office/drawing/2014/main" id="{E3EEA078-72A4-4C20-94E7-BFB4F433464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2804" y="1225484"/>
            <a:ext cx="4059934" cy="3951807"/>
          </a:xfrm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19606920-6D8A-4305-AB8A-83B7F9391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779" y="5355583"/>
            <a:ext cx="2270162" cy="577153"/>
          </a:xfrm>
        </p:spPr>
        <p:txBody>
          <a:bodyPr>
            <a:normAutofit/>
          </a:bodyPr>
          <a:lstStyle/>
          <a:p>
            <a:r>
              <a:rPr lang="en-US" dirty="0"/>
              <a:t>Project II	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7C60074-2066-4765-88F0-BC4B57CC1F9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984437" y="5355583"/>
            <a:ext cx="2270162" cy="577153"/>
          </a:xfrm>
        </p:spPr>
        <p:txBody>
          <a:bodyPr/>
          <a:lstStyle/>
          <a:p>
            <a:r>
              <a:rPr lang="en-US" dirty="0"/>
              <a:t>Group 10 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C765B3E-A7DA-421D-A959-98BFA5AE3BA1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421095" y="5355583"/>
            <a:ext cx="2270162" cy="577153"/>
          </a:xfrm>
        </p:spPr>
        <p:txBody>
          <a:bodyPr/>
          <a:lstStyle/>
          <a:p>
            <a:r>
              <a:rPr lang="en-US" dirty="0">
                <a:hlinkClick r:id="rId4"/>
              </a:rPr>
              <a:t>GitHub Repository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024E6B4-6182-4098-B9C0-B254AD638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1E3DE2-3127-E115-C35E-AD2C62858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1225482"/>
            <a:ext cx="1019654" cy="14143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C646A3-41B2-392C-1446-49D8D9CDE2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702" y="1225482"/>
            <a:ext cx="3025428" cy="39518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A91E2B9-42A0-3804-E0B7-64A0FC2250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5487" y="4021050"/>
            <a:ext cx="1028250" cy="11818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39AA77-2FBB-15A6-B834-F8F3E2E58B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9676" y="2639843"/>
            <a:ext cx="1019654" cy="138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352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53">
            <a:extLst>
              <a:ext uri="{FF2B5EF4-FFF2-40B4-BE49-F238E27FC236}">
                <a16:creationId xmlns:a16="http://schemas.microsoft.com/office/drawing/2014/main" id="{742A82AB-F005-49A7-9C16-0AF17C1E9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213" y="336958"/>
            <a:ext cx="10616187" cy="170078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72142BC0-18E5-42CE-A02F-AC348DDCE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19" y="2587752"/>
            <a:ext cx="4144443" cy="3258102"/>
          </a:xfrm>
        </p:spPr>
        <p:txBody>
          <a:bodyPr anchor="ctr">
            <a:normAutofit/>
          </a:bodyPr>
          <a:lstStyle/>
          <a:p>
            <a:pPr marL="342900" indent="-342900">
              <a:lnSpc>
                <a:spcPct val="115000"/>
              </a:lnSpc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en-US" sz="2400" dirty="0">
                <a:ea typeface="Roboto Medium"/>
                <a:cs typeface="Roboto Medium"/>
              </a:rPr>
              <a:t>OVERVIEW</a:t>
            </a:r>
          </a:p>
          <a:p>
            <a:pPr marL="342900" indent="-342900">
              <a:lnSpc>
                <a:spcPct val="115000"/>
              </a:lnSpc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en-US" sz="2400" dirty="0">
                <a:ea typeface="Roboto Medium"/>
                <a:cs typeface="Roboto Medium"/>
              </a:rPr>
              <a:t>APPROACH</a:t>
            </a:r>
          </a:p>
          <a:p>
            <a:pPr marL="342900" indent="-342900">
              <a:lnSpc>
                <a:spcPct val="115000"/>
              </a:lnSpc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en-US" sz="2400" dirty="0">
                <a:ea typeface="Roboto Medium"/>
                <a:cs typeface="Roboto Medium"/>
              </a:rPr>
              <a:t>FINDINGS</a:t>
            </a:r>
          </a:p>
          <a:p>
            <a:pPr marL="342900" indent="-342900">
              <a:lnSpc>
                <a:spcPct val="115000"/>
              </a:lnSpc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en-US" sz="2400" dirty="0">
                <a:ea typeface="Roboto Medium"/>
                <a:cs typeface="Roboto Medium"/>
              </a:rPr>
              <a:t>FUTURE CONSIDERATIONS</a:t>
            </a:r>
          </a:p>
        </p:txBody>
      </p:sp>
      <p:pic>
        <p:nvPicPr>
          <p:cNvPr id="34" name="Picture Placeholder 33" descr="A picture containing text, building, outdoor, sky">
            <a:extLst>
              <a:ext uri="{FF2B5EF4-FFF2-40B4-BE49-F238E27FC236}">
                <a16:creationId xmlns:a16="http://schemas.microsoft.com/office/drawing/2014/main" id="{E23E4EA2-AE1C-4911-AC13-FD854477A2F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7764" y="2265363"/>
            <a:ext cx="3479524" cy="3951287"/>
          </a:xfrm>
        </p:spPr>
      </p:pic>
      <p:pic>
        <p:nvPicPr>
          <p:cNvPr id="22" name="Picture Placeholder 21" descr="Picture of a train going through a city ">
            <a:extLst>
              <a:ext uri="{FF2B5EF4-FFF2-40B4-BE49-F238E27FC236}">
                <a16:creationId xmlns:a16="http://schemas.microsoft.com/office/drawing/2014/main" id="{9AD18647-9CDA-4709-9738-A5B5C1DB545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77288" y="2265363"/>
            <a:ext cx="3414712" cy="3951287"/>
          </a:xfrm>
        </p:spPr>
      </p:pic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50D8CA2-FDF5-4FB0-A313-B120969EA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BF90960-D68A-0C7F-EFA6-A6E78F936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7809" y="2265360"/>
            <a:ext cx="1279175" cy="19187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FA9EDD-7273-DB10-EC3D-F70329057F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9030" y="4077855"/>
            <a:ext cx="1508777" cy="21381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7BF6BD-5D75-5B4F-C2A1-3B09E71749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7764" y="2265360"/>
            <a:ext cx="2751267" cy="395128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6A27619-3DEC-9E86-D624-3466761F3C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5641" y="2265356"/>
            <a:ext cx="1522167" cy="19187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F2357F-FA31-CEE2-01D3-91CEC63BAA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36984" y="2264755"/>
            <a:ext cx="1355016" cy="19187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D78F600-D29D-0E3B-F072-C330A1C5D1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57807" y="4077250"/>
            <a:ext cx="2634193" cy="12761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3E4878-672A-20FF-8A84-40CEC24D70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57808" y="5335748"/>
            <a:ext cx="781546" cy="8802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68D5AE-6190-7A45-7AF4-8D267DD4136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39354" y="5359417"/>
            <a:ext cx="634474" cy="8658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51AF3C-1C59-32F7-793F-746B017140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70924" y="5355821"/>
            <a:ext cx="637709" cy="8602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AEC17C-544C-7AB7-107F-7CFE2CD4E0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82401" y="5363532"/>
            <a:ext cx="609599" cy="85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87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799" y="330368"/>
            <a:ext cx="10268712" cy="1700784"/>
          </a:xfrm>
        </p:spPr>
        <p:txBody>
          <a:bodyPr/>
          <a:lstStyle/>
          <a:p>
            <a:r>
              <a:rPr lang="en-US" dirty="0"/>
              <a:t>team: pii-G10</a:t>
            </a:r>
          </a:p>
        </p:txBody>
      </p:sp>
      <p:pic>
        <p:nvPicPr>
          <p:cNvPr id="53" name="Picture Placeholder 52" descr="A person with a beard&#10;">
            <a:extLst>
              <a:ext uri="{FF2B5EF4-FFF2-40B4-BE49-F238E27FC236}">
                <a16:creationId xmlns:a16="http://schemas.microsoft.com/office/drawing/2014/main" id="{EE42DEA0-935C-49FE-BE40-BCB59090B3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799" y="3048703"/>
            <a:ext cx="1790700" cy="1790700"/>
          </a:xfrm>
        </p:spPr>
      </p:pic>
      <p:pic>
        <p:nvPicPr>
          <p:cNvPr id="57" name="Picture Placeholder 56" descr="A person smiling for the camera">
            <a:extLst>
              <a:ext uri="{FF2B5EF4-FFF2-40B4-BE49-F238E27FC236}">
                <a16:creationId xmlns:a16="http://schemas.microsoft.com/office/drawing/2014/main" id="{D1E913C6-6F9A-4BFE-ABDE-52ADAB4FCB0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3416" y="3048703"/>
            <a:ext cx="1790700" cy="1790700"/>
          </a:xfrm>
        </p:spPr>
      </p:pic>
      <p:pic>
        <p:nvPicPr>
          <p:cNvPr id="61" name="Picture Placeholder 60" descr="A person smiling for the camera">
            <a:extLst>
              <a:ext uri="{FF2B5EF4-FFF2-40B4-BE49-F238E27FC236}">
                <a16:creationId xmlns:a16="http://schemas.microsoft.com/office/drawing/2014/main" id="{D8BFA52E-B08F-4B5B-A43C-C6F0C360E44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0095" y="3048703"/>
            <a:ext cx="1790700" cy="1790700"/>
          </a:xfrm>
        </p:spPr>
      </p:pic>
      <p:pic>
        <p:nvPicPr>
          <p:cNvPr id="65" name="Picture Placeholder 64" descr="A person smiling for the camera">
            <a:extLst>
              <a:ext uri="{FF2B5EF4-FFF2-40B4-BE49-F238E27FC236}">
                <a16:creationId xmlns:a16="http://schemas.microsoft.com/office/drawing/2014/main" id="{07D291A7-CAE2-4240-9531-33C44BEC0D9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39474" y="3048703"/>
            <a:ext cx="1790700" cy="1790700"/>
          </a:xfrm>
        </p:spPr>
      </p:pic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E71CD06-C978-4E7A-B0F3-D7CE7E78D35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6799" y="5124806"/>
            <a:ext cx="1790700" cy="3502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Eric Alicea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C3B44FB-4BFE-411B-B515-9692114F16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799" y="5459124"/>
            <a:ext cx="1790700" cy="350292"/>
          </a:xfrm>
        </p:spPr>
        <p:txBody>
          <a:bodyPr/>
          <a:lstStyle/>
          <a:p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Gabriola" panose="04040605051002020D02" pitchFamily="82" charset="0"/>
              </a:rPr>
              <a:t>Stunt Coordinator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0A519495-0B62-4946-8849-85BAE273E1E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83416" y="5124806"/>
            <a:ext cx="1790700" cy="3502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Kalvin Anglin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41645704-3A6A-4BBA-8175-321CF0BA0F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283416" y="5459124"/>
            <a:ext cx="1790700" cy="350292"/>
          </a:xfrm>
        </p:spPr>
        <p:txBody>
          <a:bodyPr/>
          <a:lstStyle/>
          <a:p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Gabriola" panose="04040605051002020D02" pitchFamily="82" charset="0"/>
              </a:rPr>
              <a:t>Producer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DF0EBCDF-924B-48F4-A7F7-666B321BFC2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220095" y="5124806"/>
            <a:ext cx="1790700" cy="3502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Vadim Bychok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05CB99E5-316C-41D9-8C47-1B06C795937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220095" y="5459124"/>
            <a:ext cx="1790700" cy="350292"/>
          </a:xfrm>
        </p:spPr>
        <p:txBody>
          <a:bodyPr/>
          <a:lstStyle/>
          <a:p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Gabriola" panose="04040605051002020D02" pitchFamily="82" charset="0"/>
              </a:rPr>
              <a:t>Actor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8F7A7076-E480-4D5D-BF05-F80A900286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39474" y="5124806"/>
            <a:ext cx="1790700" cy="3502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Peta Mckenzie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0E93358B-01FB-420E-B62F-30786A664E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39474" y="5459124"/>
            <a:ext cx="1790700" cy="350292"/>
          </a:xfrm>
        </p:spPr>
        <p:txBody>
          <a:bodyPr/>
          <a:lstStyle/>
          <a:p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Gabriola" panose="04040605051002020D02" pitchFamily="82" charset="0"/>
              </a:rPr>
              <a:t>Film Editor </a:t>
            </a:r>
          </a:p>
        </p:txBody>
      </p:sp>
      <p:sp>
        <p:nvSpPr>
          <p:cNvPr id="17" name="Slide Number Placeholder 9">
            <a:extLst>
              <a:ext uri="{FF2B5EF4-FFF2-40B4-BE49-F238E27FC236}">
                <a16:creationId xmlns:a16="http://schemas.microsoft.com/office/drawing/2014/main" id="{FB1D3245-1EEE-45B5-A63B-774B81FEF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Placeholder 64" descr="A person smiling for the camera">
            <a:extLst>
              <a:ext uri="{FF2B5EF4-FFF2-40B4-BE49-F238E27FC236}">
                <a16:creationId xmlns:a16="http://schemas.microsoft.com/office/drawing/2014/main" id="{9E4ABF4A-9946-7406-E938-DC96FE83593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58853" y="3048703"/>
            <a:ext cx="1790700" cy="1790700"/>
          </a:xfrm>
          <a:prstGeom prst="rect">
            <a:avLst/>
          </a:prstGeom>
        </p:spPr>
      </p:pic>
      <p:sp>
        <p:nvSpPr>
          <p:cNvPr id="6" name="Text Placeholder 33">
            <a:extLst>
              <a:ext uri="{FF2B5EF4-FFF2-40B4-BE49-F238E27FC236}">
                <a16:creationId xmlns:a16="http://schemas.microsoft.com/office/drawing/2014/main" id="{D4E074E4-4214-E2A6-9733-8BD20F2DC1E2}"/>
              </a:ext>
            </a:extLst>
          </p:cNvPr>
          <p:cNvSpPr txBox="1">
            <a:spLocks/>
          </p:cNvSpPr>
          <p:nvPr/>
        </p:nvSpPr>
        <p:spPr>
          <a:xfrm>
            <a:off x="8058853" y="5124806"/>
            <a:ext cx="1790700" cy="3502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None/>
              <a:defRPr lang="en-US" sz="1800" kern="1200" spc="5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None/>
              <a:defRPr sz="23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436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Odele Pax</a:t>
            </a:r>
          </a:p>
        </p:txBody>
      </p:sp>
      <p:sp>
        <p:nvSpPr>
          <p:cNvPr id="7" name="Text Placeholder 34">
            <a:extLst>
              <a:ext uri="{FF2B5EF4-FFF2-40B4-BE49-F238E27FC236}">
                <a16:creationId xmlns:a16="http://schemas.microsoft.com/office/drawing/2014/main" id="{74A02B8D-C1D3-3D6F-383D-684C8F4EA79D}"/>
              </a:ext>
            </a:extLst>
          </p:cNvPr>
          <p:cNvSpPr txBox="1">
            <a:spLocks/>
          </p:cNvSpPr>
          <p:nvPr/>
        </p:nvSpPr>
        <p:spPr>
          <a:xfrm>
            <a:off x="8058853" y="5459124"/>
            <a:ext cx="1790700" cy="3502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None/>
              <a:defRPr lang="en-US" sz="1400" kern="1200" spc="5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None/>
              <a:defRPr sz="23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436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Gabriola" panose="04040605051002020D02" pitchFamily="82" charset="0"/>
              </a:rPr>
              <a:t>Director </a:t>
            </a:r>
          </a:p>
        </p:txBody>
      </p:sp>
      <p:pic>
        <p:nvPicPr>
          <p:cNvPr id="8" name="Picture Placeholder 64" descr="A person smiling for the camera">
            <a:extLst>
              <a:ext uri="{FF2B5EF4-FFF2-40B4-BE49-F238E27FC236}">
                <a16:creationId xmlns:a16="http://schemas.microsoft.com/office/drawing/2014/main" id="{DB6B5B65-4152-718C-93C1-7FA0A56D90B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78232" y="3048703"/>
            <a:ext cx="1790700" cy="1790700"/>
          </a:xfrm>
          <a:prstGeom prst="rect">
            <a:avLst/>
          </a:prstGeom>
        </p:spPr>
      </p:pic>
      <p:sp>
        <p:nvSpPr>
          <p:cNvPr id="9" name="Text Placeholder 33">
            <a:extLst>
              <a:ext uri="{FF2B5EF4-FFF2-40B4-BE49-F238E27FC236}">
                <a16:creationId xmlns:a16="http://schemas.microsoft.com/office/drawing/2014/main" id="{BA1C1585-9A4A-C05A-21A8-C08A7E8D9B63}"/>
              </a:ext>
            </a:extLst>
          </p:cNvPr>
          <p:cNvSpPr txBox="1">
            <a:spLocks/>
          </p:cNvSpPr>
          <p:nvPr/>
        </p:nvSpPr>
        <p:spPr>
          <a:xfrm>
            <a:off x="9978232" y="5124806"/>
            <a:ext cx="1790700" cy="3502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None/>
              <a:defRPr lang="en-US" sz="1800" kern="1200" spc="5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None/>
              <a:defRPr sz="23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436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Funda Subasi</a:t>
            </a:r>
          </a:p>
        </p:txBody>
      </p:sp>
      <p:sp>
        <p:nvSpPr>
          <p:cNvPr id="10" name="Text Placeholder 34">
            <a:extLst>
              <a:ext uri="{FF2B5EF4-FFF2-40B4-BE49-F238E27FC236}">
                <a16:creationId xmlns:a16="http://schemas.microsoft.com/office/drawing/2014/main" id="{4928ED1E-00F9-E573-6834-6210C575166A}"/>
              </a:ext>
            </a:extLst>
          </p:cNvPr>
          <p:cNvSpPr txBox="1">
            <a:spLocks/>
          </p:cNvSpPr>
          <p:nvPr/>
        </p:nvSpPr>
        <p:spPr>
          <a:xfrm>
            <a:off x="9978232" y="5459124"/>
            <a:ext cx="1790700" cy="3502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None/>
              <a:defRPr lang="en-US" sz="1400" kern="1200" spc="5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None/>
              <a:defRPr sz="23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436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Gabriola" panose="04040605051002020D02" pitchFamily="82" charset="0"/>
              </a:rPr>
              <a:t>Gaffer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70A0F8-23E5-A032-AB44-628CDC4397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1552" y="3048703"/>
            <a:ext cx="1819864" cy="1790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1FEEB9-EA91-4E79-0493-950D84956D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8232" y="3048703"/>
            <a:ext cx="1806459" cy="1790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E867DC0-534E-5607-E927-C32E0CCE6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9474" y="3048703"/>
            <a:ext cx="1819864" cy="17907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75C5501-9B0F-6E24-0E6D-36F3B83517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15469" y="3048703"/>
            <a:ext cx="1819864" cy="17907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0A253FF-386D-F1E2-BE06-79567B5748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9715" y="3048703"/>
            <a:ext cx="1784867" cy="17907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A5CDEF1-2C83-C799-9165-09B856B62F61}"/>
              </a:ext>
            </a:extLst>
          </p:cNvPr>
          <p:cNvSpPr txBox="1"/>
          <p:nvPr/>
        </p:nvSpPr>
        <p:spPr>
          <a:xfrm>
            <a:off x="12365912" y="507658"/>
            <a:ext cx="191015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Do fun titles w/rolling credits if possible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highlight>
                  <a:srgbClr val="FFFF00"/>
                </a:highlight>
              </a:rPr>
              <a:t>Director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highlight>
                  <a:srgbClr val="FFFF00"/>
                </a:highlight>
              </a:rPr>
              <a:t>Audio engineer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highlight>
                  <a:srgbClr val="FFFF00"/>
                </a:highlight>
              </a:rPr>
              <a:t>Gaffer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highlight>
                  <a:srgbClr val="FFFF00"/>
                </a:highlight>
              </a:rPr>
              <a:t>Film editor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highlight>
                  <a:srgbClr val="FFFF00"/>
                </a:highlight>
              </a:rPr>
              <a:t>Grips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highlight>
                  <a:srgbClr val="FFFF00"/>
                </a:highlight>
              </a:rPr>
              <a:t>Sound mixer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highlight>
                  <a:srgbClr val="FFFF00"/>
                </a:highlight>
              </a:rPr>
              <a:t>Location manager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highlight>
                  <a:srgbClr val="FFFF00"/>
                </a:highlight>
              </a:rPr>
              <a:t>Production manager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highlight>
                  <a:srgbClr val="FFFF00"/>
                </a:highlight>
              </a:rPr>
              <a:t>Actor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highlight>
                  <a:srgbClr val="FFFF00"/>
                </a:highlight>
              </a:rPr>
              <a:t>Producer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highlight>
                  <a:srgbClr val="FFFF00"/>
                </a:highlight>
              </a:rPr>
              <a:t>Cinematographer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highlight>
                  <a:srgbClr val="FFFF00"/>
                </a:highlight>
              </a:rPr>
              <a:t>Production designer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highlight>
                  <a:srgbClr val="FFFF00"/>
                </a:highlight>
              </a:rPr>
              <a:t>Stunt coordinator </a:t>
            </a:r>
          </a:p>
          <a:p>
            <a:endParaRPr lang="en-US" sz="1200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1C1410-53C8-8676-F228-512964E2C90E}"/>
              </a:ext>
            </a:extLst>
          </p:cNvPr>
          <p:cNvSpPr txBox="1"/>
          <p:nvPr/>
        </p:nvSpPr>
        <p:spPr>
          <a:xfrm>
            <a:off x="418554" y="1640734"/>
            <a:ext cx="10145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C000"/>
                </a:solidFill>
                <a:latin typeface="HP Simplified Light" panose="020B0404020204020204" pitchFamily="34" charset="0"/>
              </a:rPr>
              <a:t>“Never send a human to do a machine’s job.” The Matrix (1999)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57E344-CB4A-25C4-C69F-2E5DE30835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65419" y="3048703"/>
            <a:ext cx="1784134" cy="180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188" y="-46567"/>
            <a:ext cx="4500737" cy="2095501"/>
          </a:xfrm>
        </p:spPr>
        <p:txBody>
          <a:bodyPr>
            <a:normAutofit/>
          </a:bodyPr>
          <a:lstStyle/>
          <a:p>
            <a:r>
              <a:rPr lang="en-US" sz="6600" dirty="0"/>
              <a:t>purpose</a:t>
            </a:r>
          </a:p>
        </p:txBody>
      </p:sp>
      <p:pic>
        <p:nvPicPr>
          <p:cNvPr id="15" name="Picture Placeholder 14" descr="A brick wall with a word painted on it">
            <a:extLst>
              <a:ext uri="{FF2B5EF4-FFF2-40B4-BE49-F238E27FC236}">
                <a16:creationId xmlns:a16="http://schemas.microsoft.com/office/drawing/2014/main" id="{BE32D43A-F9E0-4193-81D0-A9A8A08EF7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4474" y="0"/>
            <a:ext cx="3046351" cy="3428363"/>
          </a:xfrm>
        </p:spPr>
      </p:pic>
      <p:pic>
        <p:nvPicPr>
          <p:cNvPr id="19" name="Picture Placeholder 18" descr="A close-up of a building black and white">
            <a:extLst>
              <a:ext uri="{FF2B5EF4-FFF2-40B4-BE49-F238E27FC236}">
                <a16:creationId xmlns:a16="http://schemas.microsoft.com/office/drawing/2014/main" id="{072F7D0B-B934-4714-AB6E-C61108C82C6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8763" y="0"/>
            <a:ext cx="3048000" cy="3429000"/>
          </a:xfrm>
        </p:spPr>
      </p:pic>
      <p:pic>
        <p:nvPicPr>
          <p:cNvPr id="21" name="Picture Placeholder 20" descr="Picture of a train going through a city ">
            <a:extLst>
              <a:ext uri="{FF2B5EF4-FFF2-40B4-BE49-F238E27FC236}">
                <a16:creationId xmlns:a16="http://schemas.microsoft.com/office/drawing/2014/main" id="{86DC3AB9-5DEA-476D-AAA6-F455743198E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2350" y="3429000"/>
            <a:ext cx="6076950" cy="3429000"/>
          </a:xfrm>
        </p:spPr>
      </p:pic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03720" y="6356350"/>
            <a:ext cx="3236976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FBD002-0013-7B58-8707-0A83F308EAF6}"/>
              </a:ext>
            </a:extLst>
          </p:cNvPr>
          <p:cNvSpPr/>
          <p:nvPr/>
        </p:nvSpPr>
        <p:spPr>
          <a:xfrm>
            <a:off x="5958672" y="0"/>
            <a:ext cx="1628037" cy="684873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3E477C-AEC9-EA17-20C9-5B282609990D}"/>
              </a:ext>
            </a:extLst>
          </p:cNvPr>
          <p:cNvSpPr txBox="1"/>
          <p:nvPr/>
        </p:nvSpPr>
        <p:spPr>
          <a:xfrm>
            <a:off x="724188" y="1350114"/>
            <a:ext cx="535187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C000"/>
                </a:solidFill>
                <a:latin typeface="HP Simplified Light" panose="020B0404020204020204" pitchFamily="34" charset="0"/>
              </a:rPr>
              <a:t>“What is the most resilient parasite? Bacteria? A virus? An intestinal worm? An idea. Resilient … highly contagious. An idea that is fully formed – fully understood – that sticks.” Inception (2010</a:t>
            </a:r>
            <a:r>
              <a:rPr lang="en-US" sz="1400" i="1" dirty="0">
                <a:solidFill>
                  <a:srgbClr val="FFC000"/>
                </a:solidFill>
                <a:latin typeface="Franklin Gothic Book" panose="020B0503020102020204" pitchFamily="34" charset="0"/>
              </a:rPr>
              <a:t>)</a:t>
            </a:r>
          </a:p>
        </p:txBody>
      </p:sp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69D5268B-B9FF-4EF5-90FE-EC2BBE068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574" y="2291568"/>
            <a:ext cx="5578014" cy="3606312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Roboto"/>
                <a:ea typeface="Roboto"/>
                <a:cs typeface="Roboto"/>
              </a:rPr>
              <a:t>This project aims to predict the profitability of movies released in the United States from 1981 – 2023 using various machine learning techniques. Analyze key variables such as genre, budget, revenue, ratings and economic indicators to identify patterns and factors that significantly impact movie performance.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49742A-6B7D-EA73-CE2E-CEA20424FD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3596" y="-1"/>
            <a:ext cx="4714435" cy="68487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5B7067C-F827-65F7-3828-59365EE2DBFE}"/>
              </a:ext>
            </a:extLst>
          </p:cNvPr>
          <p:cNvSpPr/>
          <p:nvPr/>
        </p:nvSpPr>
        <p:spPr>
          <a:xfrm>
            <a:off x="973394" y="6356350"/>
            <a:ext cx="1628037" cy="3651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17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24257-650E-65FC-FAE5-07D9B4F30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" y="366412"/>
            <a:ext cx="10268712" cy="1700784"/>
          </a:xfrm>
        </p:spPr>
        <p:txBody>
          <a:bodyPr/>
          <a:lstStyle/>
          <a:p>
            <a:r>
              <a:rPr lang="en-US" dirty="0"/>
              <a:t>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A29A1-7721-A077-7465-1727A2927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247" y="2479959"/>
            <a:ext cx="11008458" cy="1281336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DATASET: </a:t>
            </a:r>
          </a:p>
          <a:p>
            <a:pPr marL="171450" marR="0" indent="-1714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Movies: via </a:t>
            </a: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TMDB Movies Daily Update 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(1981 to 2023)</a:t>
            </a:r>
          </a:p>
          <a:p>
            <a:pPr marL="171450" marR="0" indent="-1714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Economics: via Kaggle, epi.org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Consumer Confidence Indicator (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CCI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and Consumer Price Index (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CPI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),  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Unemployment Rate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font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LIBRARIES: </a:t>
            </a:r>
          </a:p>
          <a:p>
            <a:pPr marL="171450" indent="-171450" fontAlgn="ctr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Leverage Scikit-learn, Matplotlib, Pandas, Pandas plotting, Python</a:t>
            </a:r>
            <a:endParaRPr lang="en-US" sz="1200" strike="sngStrike" dirty="0">
              <a:highlight>
                <a:srgbClr val="FFFF00"/>
              </a:highligh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 fontAlgn="ctr">
              <a:buFont typeface="Wingdings" panose="05000000000000000000" pitchFamily="2" charset="2"/>
              <a:buChar char="§"/>
            </a:pPr>
            <a:endParaRPr lang="en-US" sz="1400" dirty="0">
              <a:ea typeface="Roboto"/>
              <a:cs typeface="Roboto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600" dirty="0">
              <a:latin typeface="+mj-lt"/>
              <a:ea typeface="Roboto"/>
              <a:cs typeface="Roboto"/>
            </a:endParaRPr>
          </a:p>
          <a:p>
            <a:endParaRPr lang="en-US" sz="9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6143D-2C74-3E95-CD8A-2118B227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EA2A66F-62C8-3FC6-3952-A2ED0A6049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386330"/>
              </p:ext>
            </p:extLst>
          </p:nvPr>
        </p:nvGraphicFramePr>
        <p:xfrm>
          <a:off x="590247" y="3871085"/>
          <a:ext cx="11008458" cy="207886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570523">
                  <a:extLst>
                    <a:ext uri="{9D8B030D-6E8A-4147-A177-3AD203B41FA5}">
                      <a16:colId xmlns:a16="http://schemas.microsoft.com/office/drawing/2014/main" val="4173412083"/>
                    </a:ext>
                  </a:extLst>
                </a:gridCol>
                <a:gridCol w="5437935">
                  <a:extLst>
                    <a:ext uri="{9D8B030D-6E8A-4147-A177-3AD203B41FA5}">
                      <a16:colId xmlns:a16="http://schemas.microsoft.com/office/drawing/2014/main" val="3348633060"/>
                    </a:ext>
                  </a:extLst>
                </a:gridCol>
              </a:tblGrid>
              <a:tr h="307258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GOALS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PROBLEMS TO SOLVE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288207"/>
                  </a:ext>
                </a:extLst>
              </a:tr>
              <a:tr h="1771607">
                <a:tc>
                  <a:txBody>
                    <a:bodyPr/>
                    <a:lstStyle/>
                    <a:p>
                      <a:pPr marL="42545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5E77"/>
                        </a:buClr>
                        <a:buSzPts val="1400"/>
                        <a:buFont typeface="Wingdings" panose="05000000000000000000" pitchFamily="2" charset="2"/>
                        <a:buChar char="§"/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Predict Movie Performance: 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Develop a machine learning model to predict profitably</a:t>
                      </a:r>
                    </a:p>
                    <a:p>
                      <a:pPr marL="42545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5E77"/>
                        </a:buClr>
                        <a:buSzPts val="1400"/>
                        <a:buFont typeface="Wingdings" panose="05000000000000000000" pitchFamily="2" charset="2"/>
                        <a:buChar char="§"/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Analyze Economic Impact: 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Investigate how economic conditions influence movie performance </a:t>
                      </a:r>
                    </a:p>
                    <a:p>
                      <a:pPr marL="42545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5E77"/>
                        </a:buClr>
                        <a:buSzPts val="1400"/>
                        <a:buFont typeface="Wingdings" panose="05000000000000000000" pitchFamily="2" charset="2"/>
                        <a:buChar char="§"/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Feature Engineering: 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Identify/create meaningful features from raw data to improve accuracy </a:t>
                      </a:r>
                    </a:p>
                    <a:p>
                      <a:pPr marL="42545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5E77"/>
                        </a:buClr>
                        <a:buSzPts val="1400"/>
                        <a:buFont typeface="Wingdings" panose="05000000000000000000" pitchFamily="2" charset="2"/>
                        <a:buChar char="§"/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Model Evaluation: 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Assess the performance of different machine learning models to determine best approach for predicting movie profitability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25450" indent="-285750">
                        <a:lnSpc>
                          <a:spcPct val="115000"/>
                        </a:lnSpc>
                        <a:buClr>
                          <a:srgbClr val="005E77"/>
                        </a:buClr>
                        <a:buSzPts val="1400"/>
                        <a:buFont typeface="Wingdings" panose="05000000000000000000" pitchFamily="2" charset="2"/>
                        <a:buChar char="§"/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 Quality and Imputation: 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Address missing and inconsistent data in the dataset</a:t>
                      </a:r>
                      <a:endParaRPr lang="en-US" sz="1100" strike="sngStrike" baseline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25450" indent="-285750">
                        <a:lnSpc>
                          <a:spcPct val="115000"/>
                        </a:lnSpc>
                        <a:buClr>
                          <a:srgbClr val="005E77"/>
                        </a:buClr>
                        <a:buSzPts val="1400"/>
                        <a:buFont typeface="Wingdings" panose="05000000000000000000" pitchFamily="2" charset="2"/>
                        <a:buChar char="§"/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Model Selection: 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Choose the most effective machine learning algorithms for prediction</a:t>
                      </a:r>
                    </a:p>
                    <a:p>
                      <a:pPr marL="425450" indent="-285750">
                        <a:lnSpc>
                          <a:spcPct val="115000"/>
                        </a:lnSpc>
                        <a:buClr>
                          <a:srgbClr val="005E77"/>
                        </a:buClr>
                        <a:buSzPts val="1400"/>
                        <a:buFont typeface="Wingdings" panose="05000000000000000000" pitchFamily="2" charset="2"/>
                        <a:buChar char="§"/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Economic Correlation: 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Quantify relationship between economic indicators and movie performance </a:t>
                      </a:r>
                    </a:p>
                    <a:p>
                      <a:pPr marL="425450" indent="-285750">
                        <a:lnSpc>
                          <a:spcPct val="115000"/>
                        </a:lnSpc>
                        <a:buClr>
                          <a:srgbClr val="005E77"/>
                        </a:buClr>
                        <a:buSzPts val="1400"/>
                        <a:buFont typeface="Wingdings" panose="05000000000000000000" pitchFamily="2" charset="2"/>
                        <a:buChar char="§"/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Scalability: 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Ensure the model can handle the large datasets and provide real time predictions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654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6776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Skyline aerial view">
            <a:extLst>
              <a:ext uri="{FF2B5EF4-FFF2-40B4-BE49-F238E27FC236}">
                <a16:creationId xmlns:a16="http://schemas.microsoft.com/office/drawing/2014/main" id="{7C9B5A1D-6E4C-4C2C-99B4-DA2732F7CC3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657345" cy="6858000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19319A-86AA-4CDE-8981-6DFFD41BB515}"/>
              </a:ext>
            </a:extLst>
          </p:cNvPr>
          <p:cNvSpPr txBox="1">
            <a:spLocks/>
          </p:cNvSpPr>
          <p:nvPr/>
        </p:nvSpPr>
        <p:spPr>
          <a:xfrm>
            <a:off x="5292419" y="319088"/>
            <a:ext cx="6096000" cy="2095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Data collection, cleaning, &amp; exploration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5AD8D99-C2E0-48BB-9775-218F99DDE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6826" y="3159978"/>
            <a:ext cx="4416455" cy="3593592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Roboto"/>
                <a:ea typeface="Roboto"/>
                <a:cs typeface="Roboto"/>
              </a:rPr>
              <a:t>EDA</a:t>
            </a:r>
          </a:p>
          <a:p>
            <a:pPr marL="285750" indent="-28575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Roboto"/>
                <a:ea typeface="Roboto"/>
                <a:cs typeface="Roboto"/>
              </a:rPr>
              <a:t>Merge Datasets </a:t>
            </a:r>
          </a:p>
          <a:p>
            <a:pPr marL="285750" indent="-28575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Roboto"/>
                <a:ea typeface="Roboto"/>
                <a:cs typeface="Roboto"/>
              </a:rPr>
              <a:t>Train-Test-Split</a:t>
            </a:r>
          </a:p>
          <a:p>
            <a:pPr marL="285750" indent="-28575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Roboto"/>
                <a:ea typeface="Roboto"/>
                <a:cs typeface="Roboto"/>
              </a:rPr>
              <a:t>Scaling</a:t>
            </a:r>
          </a:p>
          <a:p>
            <a:pPr marL="285750" indent="-28575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Roboto"/>
                <a:ea typeface="Roboto"/>
                <a:cs typeface="Roboto"/>
              </a:rPr>
              <a:t>Encoding</a:t>
            </a:r>
          </a:p>
          <a:p>
            <a:pPr marL="285750" indent="-28575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Roboto"/>
                <a:ea typeface="Roboto"/>
                <a:cs typeface="Roboto"/>
              </a:rPr>
              <a:t>Modeling &amp; Evaluation</a:t>
            </a:r>
          </a:p>
          <a:p>
            <a:pPr marL="285750" indent="-28575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Roboto"/>
                <a:ea typeface="Roboto"/>
                <a:cs typeface="Roboto"/>
              </a:rPr>
              <a:t>Insights &amp; Reporting </a:t>
            </a:r>
          </a:p>
          <a:p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E98121-7592-5A9B-FE13-836EBD5315E7}"/>
              </a:ext>
            </a:extLst>
          </p:cNvPr>
          <p:cNvSpPr txBox="1"/>
          <p:nvPr/>
        </p:nvSpPr>
        <p:spPr>
          <a:xfrm>
            <a:off x="5313897" y="2360545"/>
            <a:ext cx="482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C000"/>
                </a:solidFill>
                <a:latin typeface="HP Simplified Light" panose="020B0404020204020204" pitchFamily="34" charset="0"/>
              </a:rPr>
              <a:t>“We do not follow maps to buried treasure, and X never, ever marks the spot.” Indiana Jones and the Last Crusade (1989)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34ECD4-2CF1-3607-F131-CB73CEB84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7745" y="1509"/>
            <a:ext cx="4911708" cy="685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174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1636B-C9FF-FB30-5793-5E5A04B0F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643" y="343790"/>
            <a:ext cx="10268712" cy="1700784"/>
          </a:xfrm>
        </p:spPr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08090-080C-8D80-439B-60CDC707C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643" y="2525871"/>
            <a:ext cx="11369334" cy="1339895"/>
          </a:xfrm>
        </p:spPr>
        <p:txBody>
          <a:bodyPr>
            <a:normAutofit/>
          </a:bodyPr>
          <a:lstStyle/>
          <a:p>
            <a:r>
              <a:rPr lang="en-US" sz="1200" b="1" dirty="0">
                <a:solidFill>
                  <a:srgbClr val="082D49"/>
                </a:solidFill>
                <a:latin typeface="Roboto"/>
                <a:ea typeface="Roboto"/>
                <a:cs typeface="Roboto"/>
              </a:rPr>
              <a:t>Success Conditions </a:t>
            </a:r>
            <a:r>
              <a:rPr lang="en-US" sz="1200" dirty="0">
                <a:solidFill>
                  <a:srgbClr val="082D49"/>
                </a:solidFill>
                <a:latin typeface="Roboto"/>
                <a:ea typeface="Roboto"/>
                <a:cs typeface="Roboto"/>
              </a:rPr>
              <a:t>is a concatenation of three classes: critical success(Ratings ), financial success (ROI), and economic indicators(CCI,CPI,&amp; UR)</a:t>
            </a: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082D49"/>
                </a:solidFill>
                <a:latin typeface="Roboto"/>
                <a:ea typeface="Roboto"/>
                <a:cs typeface="Roboto"/>
              </a:rPr>
              <a:t>The </a:t>
            </a:r>
            <a:r>
              <a:rPr lang="en-US" sz="1200" b="1" dirty="0">
                <a:solidFill>
                  <a:srgbClr val="082D49"/>
                </a:solidFill>
                <a:latin typeface="Roboto"/>
                <a:ea typeface="Roboto"/>
                <a:cs typeface="Roboto"/>
              </a:rPr>
              <a:t>purpose of this approach </a:t>
            </a:r>
            <a:r>
              <a:rPr lang="en-US" sz="1200" dirty="0">
                <a:solidFill>
                  <a:srgbClr val="082D49"/>
                </a:solidFill>
                <a:latin typeface="Roboto"/>
                <a:ea typeface="Roboto"/>
                <a:cs typeface="Roboto"/>
              </a:rPr>
              <a:t>is to understand the relationship between these variables to be able to </a:t>
            </a:r>
            <a:r>
              <a:rPr lang="en-US" sz="1200" b="1" dirty="0">
                <a:solidFill>
                  <a:srgbClr val="082D49"/>
                </a:solidFill>
                <a:latin typeface="Roboto"/>
                <a:ea typeface="Roboto"/>
                <a:cs typeface="Roboto"/>
              </a:rPr>
              <a:t>propose the optimal time to release a </a:t>
            </a:r>
            <a:r>
              <a:rPr lang="en-US" sz="1200" b="1" dirty="0" err="1">
                <a:solidFill>
                  <a:srgbClr val="082D49"/>
                </a:solidFill>
                <a:latin typeface="Roboto"/>
                <a:ea typeface="Roboto"/>
                <a:cs typeface="Roboto"/>
              </a:rPr>
              <a:t>movie</a:t>
            </a:r>
            <a:r>
              <a:rPr lang="en-US" sz="1200" dirty="0" err="1">
                <a:solidFill>
                  <a:srgbClr val="082D49"/>
                </a:solidFill>
                <a:latin typeface="Roboto"/>
                <a:ea typeface="Roboto"/>
                <a:cs typeface="Roboto"/>
              </a:rPr>
              <a:t>,as</a:t>
            </a:r>
            <a:r>
              <a:rPr lang="en-US" sz="1200" dirty="0">
                <a:solidFill>
                  <a:srgbClr val="082D49"/>
                </a:solidFill>
                <a:latin typeface="Roboto"/>
                <a:ea typeface="Roboto"/>
                <a:cs typeface="Roboto"/>
              </a:rPr>
              <a:t> well as </a:t>
            </a:r>
            <a:r>
              <a:rPr lang="en-US" sz="1200" b="1" dirty="0">
                <a:solidFill>
                  <a:srgbClr val="082D49"/>
                </a:solidFill>
                <a:latin typeface="Roboto"/>
                <a:ea typeface="Roboto"/>
                <a:cs typeface="Roboto"/>
              </a:rPr>
              <a:t>outline potential trade-offs and manage expectations related to ROI </a:t>
            </a:r>
            <a:r>
              <a:rPr lang="en-US" sz="1200" dirty="0">
                <a:solidFill>
                  <a:srgbClr val="082D49"/>
                </a:solidFill>
                <a:latin typeface="Roboto"/>
                <a:ea typeface="Roboto"/>
                <a:cs typeface="Roboto"/>
              </a:rPr>
              <a:t>when doing releases during sub-optimal times</a:t>
            </a:r>
          </a:p>
          <a:p>
            <a:pPr>
              <a:spcAft>
                <a:spcPts val="0"/>
              </a:spcAft>
            </a:pPr>
            <a:r>
              <a:rPr lang="en-US" sz="1200" b="1" dirty="0">
                <a:solidFill>
                  <a:srgbClr val="082D49"/>
                </a:solidFill>
                <a:latin typeface="Roboto"/>
                <a:ea typeface="Roboto"/>
                <a:cs typeface="Roboto"/>
              </a:rPr>
              <a:t>Classifier Models : </a:t>
            </a:r>
            <a:r>
              <a:rPr lang="en-US" sz="1200" dirty="0">
                <a:solidFill>
                  <a:srgbClr val="082D49"/>
                </a:solidFill>
                <a:latin typeface="Roboto"/>
                <a:ea typeface="Roboto"/>
                <a:cs typeface="Roboto"/>
              </a:rPr>
              <a:t>Logistic, Random Forrest, Decision Tree, ADA Booster. KNN.    </a:t>
            </a:r>
            <a:r>
              <a:rPr lang="en-US" sz="1200" b="1" dirty="0">
                <a:solidFill>
                  <a:srgbClr val="082D49"/>
                </a:solidFill>
                <a:latin typeface="Roboto"/>
                <a:ea typeface="Roboto"/>
                <a:cs typeface="Roboto"/>
              </a:rPr>
              <a:t>Linear Regression: </a:t>
            </a:r>
            <a:r>
              <a:rPr lang="en-US" sz="1200" dirty="0">
                <a:solidFill>
                  <a:srgbClr val="082D49"/>
                </a:solidFill>
                <a:latin typeface="Roboto"/>
                <a:ea typeface="Roboto"/>
                <a:cs typeface="Roboto"/>
              </a:rPr>
              <a:t>Facilitates the ROI prediction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D32B1-1F2E-64F0-B0CB-24434AF6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299788"/>
            <a:ext cx="932688" cy="365125"/>
          </a:xfrm>
        </p:spPr>
        <p:txBody>
          <a:bodyPr/>
          <a:lstStyle/>
          <a:p>
            <a:fld id="{27CE633F-9882-4A5C-83A2-1109D0C73261}" type="slidenum">
              <a:rPr lang="en-US" smtClean="0"/>
              <a:t>7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F3757A9-A079-F3FD-58C1-7CDA710A47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768796"/>
              </p:ext>
            </p:extLst>
          </p:nvPr>
        </p:nvGraphicFramePr>
        <p:xfrm>
          <a:off x="454643" y="3827676"/>
          <a:ext cx="11369334" cy="2575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89778">
                  <a:extLst>
                    <a:ext uri="{9D8B030D-6E8A-4147-A177-3AD203B41FA5}">
                      <a16:colId xmlns:a16="http://schemas.microsoft.com/office/drawing/2014/main" val="418088989"/>
                    </a:ext>
                  </a:extLst>
                </a:gridCol>
                <a:gridCol w="3789778">
                  <a:extLst>
                    <a:ext uri="{9D8B030D-6E8A-4147-A177-3AD203B41FA5}">
                      <a16:colId xmlns:a16="http://schemas.microsoft.com/office/drawing/2014/main" val="2621617424"/>
                    </a:ext>
                  </a:extLst>
                </a:gridCol>
                <a:gridCol w="3789778">
                  <a:extLst>
                    <a:ext uri="{9D8B030D-6E8A-4147-A177-3AD203B41FA5}">
                      <a16:colId xmlns:a16="http://schemas.microsoft.com/office/drawing/2014/main" val="1979706512"/>
                    </a:ext>
                  </a:extLst>
                </a:gridCol>
              </a:tblGrid>
              <a:tr h="2213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CRITICAL </a:t>
                      </a: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FINANCIAL</a:t>
                      </a: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ECONOMIC</a:t>
                      </a: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239425"/>
                  </a:ext>
                </a:extLst>
              </a:tr>
              <a:tr h="854969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sz="900" dirty="0">
                        <a:highlight>
                          <a:srgbClr val="FFFF00"/>
                        </a:highlight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pPr marL="0" indent="0">
                        <a:buFontTx/>
                        <a:buNone/>
                      </a:pPr>
                      <a:endParaRPr lang="en-US" sz="900" dirty="0">
                        <a:highlight>
                          <a:srgbClr val="FFFF00"/>
                        </a:highlight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pPr marL="0" indent="0">
                        <a:buFontTx/>
                        <a:buNone/>
                      </a:pPr>
                      <a:endParaRPr lang="en-US" sz="900" dirty="0">
                        <a:highlight>
                          <a:srgbClr val="FFFF00"/>
                        </a:highlight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en-US" sz="900" dirty="0">
                        <a:highlight>
                          <a:srgbClr val="FFFF00"/>
                        </a:highlight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b="0" i="0" kern="1200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r>
                        <a:rPr lang="en-US" sz="800" b="0" i="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Based off the rolling 12-month mean for each feature, we can look for a positive or negative change in values and flag the movement:</a:t>
                      </a:r>
                    </a:p>
                    <a:p>
                      <a:endParaRPr lang="en-US" sz="400" b="0" i="0" kern="1200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pPr marL="365760" lvl="1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800" b="0" i="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For </a:t>
                      </a:r>
                      <a:r>
                        <a:rPr lang="en-US" sz="800" b="1" i="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CCI</a:t>
                      </a:r>
                      <a:r>
                        <a:rPr lang="en-US" sz="800" b="0" i="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, a positive change is "good", as it indicates an increase in the likelihood of consumers to spend money</a:t>
                      </a:r>
                    </a:p>
                    <a:p>
                      <a:pPr marL="365760" lvl="1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800" b="0" i="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For </a:t>
                      </a:r>
                      <a:r>
                        <a:rPr lang="en-US" sz="800" b="1" i="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CPI</a:t>
                      </a:r>
                      <a:r>
                        <a:rPr lang="en-US" sz="800" b="0" i="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, a negative change is "good", as it indicates a decrease in the costs for goods and services</a:t>
                      </a:r>
                    </a:p>
                    <a:p>
                      <a:pPr marL="365760" lvl="1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800" b="0" i="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For </a:t>
                      </a:r>
                      <a:r>
                        <a:rPr lang="en-US" sz="800" b="1" i="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Unemployment Rate</a:t>
                      </a:r>
                      <a:r>
                        <a:rPr lang="en-US" sz="800" b="0" i="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, a negative change is "good", as it indicates an increase in the population active in the workforce</a:t>
                      </a:r>
                    </a:p>
                    <a:p>
                      <a:pPr marL="0" indent="0">
                        <a:buFont typeface="Courier New" panose="02070309020205020404" pitchFamily="49" charset="0"/>
                        <a:buNone/>
                      </a:pPr>
                      <a:endParaRPr lang="en-US" sz="900" b="0" i="0" kern="1200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pPr marL="0" indent="0">
                        <a:buFont typeface="Courier New" panose="02070309020205020404" pitchFamily="49" charset="0"/>
                        <a:buNone/>
                      </a:pPr>
                      <a:r>
                        <a:rPr lang="en-US" sz="800" b="0" i="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Therefore, we can interpret movement contrary to those changes as "bad". With this simplified view of the features, we can draw a classification as follows</a:t>
                      </a:r>
                    </a:p>
                    <a:p>
                      <a:pPr marL="0" indent="0">
                        <a:buFont typeface="Courier New" panose="02070309020205020404" pitchFamily="49" charset="0"/>
                        <a:buNone/>
                      </a:pPr>
                      <a:endParaRPr lang="en-US" sz="400" b="0" i="0" kern="1200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pPr marL="365760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800" b="0" i="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If at least </a:t>
                      </a:r>
                      <a:r>
                        <a:rPr lang="en-US" sz="800" b="1" i="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two (2) features </a:t>
                      </a:r>
                      <a:r>
                        <a:rPr lang="en-US" sz="800" b="0" i="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have a "good" value, we can set Economic Climate to Comfortable to Good</a:t>
                      </a:r>
                    </a:p>
                    <a:p>
                      <a:pPr marL="365760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800" b="0" i="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If at least </a:t>
                      </a:r>
                      <a:r>
                        <a:rPr lang="en-US" sz="800" b="1" i="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two (2) features </a:t>
                      </a:r>
                      <a:r>
                        <a:rPr lang="en-US" sz="800" b="0" i="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have a "bad" value, we can set Economic Climate to Lean to Bad</a:t>
                      </a:r>
                    </a:p>
                    <a:p>
                      <a:pPr marL="194310" indent="0">
                        <a:buFont typeface="Courier New" panose="02070309020205020404" pitchFamily="49" charset="0"/>
                        <a:buNone/>
                      </a:pPr>
                      <a:endParaRPr lang="en-US" sz="800" b="0" i="0" kern="1200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87232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81519CF-6AE0-867C-E5A9-1B3A1CF74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918210"/>
              </p:ext>
            </p:extLst>
          </p:nvPr>
        </p:nvGraphicFramePr>
        <p:xfrm>
          <a:off x="601133" y="4319347"/>
          <a:ext cx="3242734" cy="150282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621367">
                  <a:extLst>
                    <a:ext uri="{9D8B030D-6E8A-4147-A177-3AD203B41FA5}">
                      <a16:colId xmlns:a16="http://schemas.microsoft.com/office/drawing/2014/main" val="434950662"/>
                    </a:ext>
                  </a:extLst>
                </a:gridCol>
                <a:gridCol w="1621367">
                  <a:extLst>
                    <a:ext uri="{9D8B030D-6E8A-4147-A177-3AD203B41FA5}">
                      <a16:colId xmlns:a16="http://schemas.microsoft.com/office/drawing/2014/main" val="1688571795"/>
                    </a:ext>
                  </a:extLst>
                </a:gridCol>
              </a:tblGrid>
              <a:tr h="300564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Ratings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Critical Success 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467713"/>
                  </a:ext>
                </a:extLst>
              </a:tr>
              <a:tr h="300564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 – 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Panned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540018"/>
                  </a:ext>
                </a:extLst>
              </a:tr>
              <a:tr h="300564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2.5 – 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Alright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302065"/>
                  </a:ext>
                </a:extLst>
              </a:tr>
              <a:tr h="300564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5.0 – 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Well Liked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47785"/>
                  </a:ext>
                </a:extLst>
              </a:tr>
              <a:tr h="300564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7.5 –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Successful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4939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7DC4B04-3F48-7420-1854-E605DA6047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492461"/>
              </p:ext>
            </p:extLst>
          </p:nvPr>
        </p:nvGraphicFramePr>
        <p:xfrm>
          <a:off x="4473109" y="4319347"/>
          <a:ext cx="3242734" cy="1803384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621367">
                  <a:extLst>
                    <a:ext uri="{9D8B030D-6E8A-4147-A177-3AD203B41FA5}">
                      <a16:colId xmlns:a16="http://schemas.microsoft.com/office/drawing/2014/main" val="434950662"/>
                    </a:ext>
                  </a:extLst>
                </a:gridCol>
                <a:gridCol w="1621367">
                  <a:extLst>
                    <a:ext uri="{9D8B030D-6E8A-4147-A177-3AD203B41FA5}">
                      <a16:colId xmlns:a16="http://schemas.microsoft.com/office/drawing/2014/main" val="1688571795"/>
                    </a:ext>
                  </a:extLst>
                </a:gridCol>
              </a:tblGrid>
              <a:tr h="300564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ROI (%)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Financial Success 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467713"/>
                  </a:ext>
                </a:extLst>
              </a:tr>
              <a:tr h="300564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&lt;     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Failure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540018"/>
                  </a:ext>
                </a:extLst>
              </a:tr>
              <a:tr h="300564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&lt;= 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Modest Returns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302065"/>
                  </a:ext>
                </a:extLst>
              </a:tr>
              <a:tr h="300564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&lt;=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Moderate Returns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47785"/>
                  </a:ext>
                </a:extLst>
              </a:tr>
              <a:tr h="300564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&lt;=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Excellent Returns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49394"/>
                  </a:ext>
                </a:extLst>
              </a:tr>
              <a:tr h="300564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  &gt;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Extraordinary Returns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57795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53539AD-22CF-E0F4-CC4F-26CB54026572}"/>
              </a:ext>
            </a:extLst>
          </p:cNvPr>
          <p:cNvSpPr txBox="1"/>
          <p:nvPr/>
        </p:nvSpPr>
        <p:spPr>
          <a:xfrm>
            <a:off x="2847341" y="6513652"/>
            <a:ext cx="61686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ROI: 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Return on Investment   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CCI: 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Consumer Confidence Index   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CPI: 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Consumer Price Index  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UR: 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Unemployment Rate </a:t>
            </a:r>
          </a:p>
        </p:txBody>
      </p:sp>
    </p:spTree>
    <p:extLst>
      <p:ext uri="{BB962C8B-B14F-4D97-AF65-F5344CB8AC3E}">
        <p14:creationId xmlns:p14="http://schemas.microsoft.com/office/powerpoint/2010/main" val="2116278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CEB845D9-890B-484B-975B-B5F85434B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11" y="324200"/>
            <a:ext cx="5171770" cy="986251"/>
          </a:xfrm>
        </p:spPr>
        <p:txBody>
          <a:bodyPr>
            <a:normAutofit fontScale="90000"/>
          </a:bodyPr>
          <a:lstStyle/>
          <a:p>
            <a:r>
              <a:rPr lang="en-US" dirty="0"/>
              <a:t>Findings </a:t>
            </a:r>
          </a:p>
        </p:txBody>
      </p:sp>
      <p:pic>
        <p:nvPicPr>
          <p:cNvPr id="18" name="Picture Placeholder 17" descr="A brick wall with a word painted on it">
            <a:extLst>
              <a:ext uri="{FF2B5EF4-FFF2-40B4-BE49-F238E27FC236}">
                <a16:creationId xmlns:a16="http://schemas.microsoft.com/office/drawing/2014/main" id="{83E2671E-7B88-479B-B514-194EECD0CF5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2113" y="639763"/>
            <a:ext cx="2198687" cy="2546350"/>
          </a:xfrm>
        </p:spPr>
      </p:pic>
      <p:pic>
        <p:nvPicPr>
          <p:cNvPr id="20" name="Picture Placeholder 19" descr="A picture containing text, building, outdoor, sky&#10;">
            <a:extLst>
              <a:ext uri="{FF2B5EF4-FFF2-40B4-BE49-F238E27FC236}">
                <a16:creationId xmlns:a16="http://schemas.microsoft.com/office/drawing/2014/main" id="{B312960D-5CE9-40A8-A2A1-3992AD8F5D5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7675" y="638175"/>
            <a:ext cx="2198688" cy="2546350"/>
          </a:xfrm>
        </p:spPr>
      </p:pic>
      <p:pic>
        <p:nvPicPr>
          <p:cNvPr id="22" name="Picture Placeholder 21" descr="A picture containing building, outdoor, city, line&#10;">
            <a:extLst>
              <a:ext uri="{FF2B5EF4-FFF2-40B4-BE49-F238E27FC236}">
                <a16:creationId xmlns:a16="http://schemas.microsoft.com/office/drawing/2014/main" id="{0379BD98-CFB1-4A66-AB3D-893FDA7EA95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2113" y="3668713"/>
            <a:ext cx="2198687" cy="2554287"/>
          </a:xfrm>
        </p:spPr>
      </p:pic>
      <p:pic>
        <p:nvPicPr>
          <p:cNvPr id="25" name="Picture Placeholder 24" descr="A close-up of a building">
            <a:extLst>
              <a:ext uri="{FF2B5EF4-FFF2-40B4-BE49-F238E27FC236}">
                <a16:creationId xmlns:a16="http://schemas.microsoft.com/office/drawing/2014/main" id="{230A2DDA-87D5-4332-BAF6-AAF79EE958F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7675" y="3668713"/>
            <a:ext cx="2198688" cy="2546350"/>
          </a:xfr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985D167-8F3E-45D2-AE6F-69AE09EEAB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03720" y="6356350"/>
            <a:ext cx="3236976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3E8286-FBE7-457A-986D-0678299D2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E93A9F-0F60-AF89-F7C7-23339F3B3E85}"/>
              </a:ext>
            </a:extLst>
          </p:cNvPr>
          <p:cNvSpPr/>
          <p:nvPr/>
        </p:nvSpPr>
        <p:spPr>
          <a:xfrm>
            <a:off x="5956103" y="4344"/>
            <a:ext cx="1950352" cy="68531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9BDACD1-5188-211F-D51E-C4DDE7CE22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6651" y="-4344"/>
            <a:ext cx="494031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CC7F22-AC65-80B8-E7CE-6A66A96DF1AE}"/>
              </a:ext>
            </a:extLst>
          </p:cNvPr>
          <p:cNvSpPr txBox="1"/>
          <p:nvPr/>
        </p:nvSpPr>
        <p:spPr>
          <a:xfrm>
            <a:off x="507510" y="1277622"/>
            <a:ext cx="5957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C000"/>
                </a:solidFill>
                <a:latin typeface="HP Simplified Light" panose="020B0404020204020204" pitchFamily="34" charset="0"/>
              </a:rPr>
              <a:t>“By law, the quest for ultimate truth is the inalienable prerogative of your working thinkers. And if the machine actually goes and finds it, we’re straight out of a job aren’t we?.” The Hitchhiker’s Guide to the Galaxy (2005)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EFAE7A4-BFF2-4F94-9264-0C5D1205E8D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9620" y="2583729"/>
            <a:ext cx="6142493" cy="3311525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100" dirty="0">
                <a:latin typeface="Roboto"/>
                <a:ea typeface="Roboto"/>
                <a:cs typeface="Roboto"/>
              </a:rPr>
              <a:t>There is no clear relationship between the economic factors (CCI, CPI, UR)  and movie profitability/ROI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100" dirty="0">
                <a:latin typeface="Roboto"/>
                <a:ea typeface="Roboto"/>
                <a:cs typeface="Roboto"/>
              </a:rPr>
              <a:t>Some individual features like ‘Genre’ proved effective at predicting movie profitability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100" dirty="0">
                <a:latin typeface="Roboto"/>
                <a:ea typeface="Roboto"/>
                <a:cs typeface="Roboto"/>
              </a:rPr>
              <a:t>After running multiple models the relationships in our dataset were found to be best served by non-linear models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100" dirty="0">
                <a:latin typeface="Roboto"/>
                <a:ea typeface="Roboto"/>
                <a:cs typeface="Roboto"/>
              </a:rPr>
              <a:t>Random Forest was most effective, achieving 83% precision in classifying the Success Conditions variable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100" dirty="0">
              <a:solidFill>
                <a:srgbClr val="FFFF00"/>
              </a:solidFill>
              <a:latin typeface="Roboto"/>
              <a:ea typeface="Roboto"/>
              <a:cs typeface="Roboto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1"/>
              </a:solidFill>
              <a:highlight>
                <a:srgbClr val="FFFF00"/>
              </a:highlight>
              <a:latin typeface="Roboto"/>
              <a:ea typeface="Roboto"/>
              <a:cs typeface="Roboto"/>
            </a:endParaRPr>
          </a:p>
        </p:txBody>
      </p:sp>
      <p:sp>
        <p:nvSpPr>
          <p:cNvPr id="3" name="Date Placeholder 7">
            <a:extLst>
              <a:ext uri="{FF2B5EF4-FFF2-40B4-BE49-F238E27FC236}">
                <a16:creationId xmlns:a16="http://schemas.microsoft.com/office/drawing/2014/main" id="{25A6D2D6-EB66-9643-A111-3FD9B13094A4}"/>
              </a:ext>
            </a:extLst>
          </p:cNvPr>
          <p:cNvSpPr txBox="1">
            <a:spLocks/>
          </p:cNvSpPr>
          <p:nvPr/>
        </p:nvSpPr>
        <p:spPr>
          <a:xfrm>
            <a:off x="4477512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just" defTabSz="914400" rtl="0" eaLnBrk="1" latinLnBrk="0" hangingPunct="1">
              <a:defRPr sz="12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JULY 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420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/>
          <a:lstStyle/>
          <a:p>
            <a:r>
              <a:rPr lang="en-US" dirty="0"/>
              <a:t>Economic outlook</a:t>
            </a:r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10D3A3A4-BB0E-4364-BAC8-3A6F94648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7F77DE-5872-A3E5-73AF-B490A7E12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022" y="4376640"/>
            <a:ext cx="2685595" cy="20175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B69C8E-302E-C5C7-3D98-B530793FD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498" y="4496259"/>
            <a:ext cx="2517025" cy="18979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6F6728-898A-2537-D9B2-3F8A90B17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699" y="2720428"/>
            <a:ext cx="4904472" cy="32125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D5C5B4-FCB6-BA3D-282C-35D15C46CD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1046" y="2353997"/>
            <a:ext cx="2517025" cy="18268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D7F411E-B940-7018-A2E3-C2338E994F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3208" y="2353997"/>
            <a:ext cx="2407224" cy="17987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1079D8-93A9-C069-C320-BD437386B2A6}"/>
              </a:ext>
            </a:extLst>
          </p:cNvPr>
          <p:cNvSpPr txBox="1"/>
          <p:nvPr/>
        </p:nvSpPr>
        <p:spPr>
          <a:xfrm>
            <a:off x="2511439" y="6538912"/>
            <a:ext cx="68082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ROI: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Return on Investment   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CCI: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Consumer Confidence Index   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CPI: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Consumer Price Index  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UR: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Unemployment Rate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344EF7-7911-671A-C708-707EE847779A}"/>
              </a:ext>
            </a:extLst>
          </p:cNvPr>
          <p:cNvSpPr txBox="1"/>
          <p:nvPr/>
        </p:nvSpPr>
        <p:spPr>
          <a:xfrm>
            <a:off x="1001936" y="1558435"/>
            <a:ext cx="8427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THE PAST 40+ YEARS HAS BEEN MOSTLY ‘LEAN TO BAD’ ON THE ECONOMIC FRONT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76E4F30-F900-416A-5E82-856DAC47E8EF}"/>
              </a:ext>
            </a:extLst>
          </p:cNvPr>
          <p:cNvCxnSpPr/>
          <p:nvPr/>
        </p:nvCxnSpPr>
        <p:spPr>
          <a:xfrm>
            <a:off x="7719558" y="3040380"/>
            <a:ext cx="30430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9CFEF4A-8D19-87B6-E297-6F42DCBFEC28}"/>
              </a:ext>
            </a:extLst>
          </p:cNvPr>
          <p:cNvCxnSpPr/>
          <p:nvPr/>
        </p:nvCxnSpPr>
        <p:spPr>
          <a:xfrm>
            <a:off x="8294868" y="2804160"/>
            <a:ext cx="30430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2641A75-36A5-B654-EFB5-781FC881242D}"/>
              </a:ext>
            </a:extLst>
          </p:cNvPr>
          <p:cNvCxnSpPr/>
          <p:nvPr/>
        </p:nvCxnSpPr>
        <p:spPr>
          <a:xfrm>
            <a:off x="7719558" y="6096000"/>
            <a:ext cx="30430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E80FAC5-455F-0D4E-8181-5C3EA67D9F64}"/>
              </a:ext>
            </a:extLst>
          </p:cNvPr>
          <p:cNvCxnSpPr/>
          <p:nvPr/>
        </p:nvCxnSpPr>
        <p:spPr>
          <a:xfrm>
            <a:off x="8272008" y="5814060"/>
            <a:ext cx="30430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738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JuxtaposeVTI">
  <a:themeElements>
    <a:clrScheme name="Juxtapose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A0EFE35-5C2D-4EEC-93CA-7B3D4088735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3878E47-D7B4-44CA-8507-24783F79A5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251B918-0091-4E96-9E28-42B87D9557A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Fracture design</Template>
  <TotalTime>2097</TotalTime>
  <Words>2420</Words>
  <Application>Microsoft Office PowerPoint</Application>
  <PresentationFormat>Widescreen</PresentationFormat>
  <Paragraphs>318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0" baseType="lpstr">
      <vt:lpstr>Aptos</vt:lpstr>
      <vt:lpstr>Aptos Narrow</vt:lpstr>
      <vt:lpstr>Arial</vt:lpstr>
      <vt:lpstr>Calibri</vt:lpstr>
      <vt:lpstr>Courier New</vt:lpstr>
      <vt:lpstr>Franklin Gothic Book</vt:lpstr>
      <vt:lpstr>Franklin Gothic Demi Cond</vt:lpstr>
      <vt:lpstr>Franklin Gothic Medium</vt:lpstr>
      <vt:lpstr>Gabriola</vt:lpstr>
      <vt:lpstr>HP Simplified Light</vt:lpstr>
      <vt:lpstr>Roboto</vt:lpstr>
      <vt:lpstr>Roboto Medium</vt:lpstr>
      <vt:lpstr>Wingdings</vt:lpstr>
      <vt:lpstr>JuxtaposeVTI</vt:lpstr>
      <vt:lpstr>Reel returns: Machine learning insight into movie profitability</vt:lpstr>
      <vt:lpstr>AGENDA</vt:lpstr>
      <vt:lpstr>team: pii-G10</vt:lpstr>
      <vt:lpstr>purpose</vt:lpstr>
      <vt:lpstr>Overview </vt:lpstr>
      <vt:lpstr>PowerPoint Presentation</vt:lpstr>
      <vt:lpstr>Approach</vt:lpstr>
      <vt:lpstr>Findings </vt:lpstr>
      <vt:lpstr>Economic outlook</vt:lpstr>
      <vt:lpstr>Movie performance </vt:lpstr>
      <vt:lpstr>Movie performance </vt:lpstr>
      <vt:lpstr>Models: Outcome</vt:lpstr>
      <vt:lpstr>SUMMARY</vt:lpstr>
      <vt:lpstr>Problems encountered</vt:lpstr>
      <vt:lpstr>Future considerations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Peta-Gaye Mckenzie</dc:creator>
  <cp:lastModifiedBy>Peta-Gaye Mckenzie</cp:lastModifiedBy>
  <cp:revision>5</cp:revision>
  <dcterms:created xsi:type="dcterms:W3CDTF">2024-07-06T04:25:32Z</dcterms:created>
  <dcterms:modified xsi:type="dcterms:W3CDTF">2024-07-09T23:55:10Z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